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1" r:id="rId5"/>
    <p:sldId id="262" r:id="rId6"/>
    <p:sldId id="263" r:id="rId7"/>
    <p:sldId id="264" r:id="rId8"/>
    <p:sldId id="265" r:id="rId9"/>
    <p:sldId id="287" r:id="rId10"/>
    <p:sldId id="288" r:id="rId11"/>
    <p:sldId id="267" r:id="rId12"/>
    <p:sldId id="268" r:id="rId13"/>
    <p:sldId id="269" r:id="rId14"/>
    <p:sldId id="270" r:id="rId15"/>
    <p:sldId id="272" r:id="rId16"/>
    <p:sldId id="273" r:id="rId17"/>
    <p:sldId id="274" r:id="rId18"/>
    <p:sldId id="275" r:id="rId19"/>
    <p:sldId id="271" r:id="rId20"/>
    <p:sldId id="276" r:id="rId21"/>
    <p:sldId id="277" r:id="rId22"/>
    <p:sldId id="278" r:id="rId23"/>
    <p:sldId id="279" r:id="rId24"/>
    <p:sldId id="280" r:id="rId25"/>
    <p:sldId id="281" r:id="rId26"/>
    <p:sldId id="284" r:id="rId27"/>
    <p:sldId id="282" r:id="rId28"/>
    <p:sldId id="290" r:id="rId29"/>
    <p:sldId id="285" r:id="rId30"/>
    <p:sldId id="286" r:id="rId31"/>
    <p:sldId id="291" r:id="rId3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485144C-9729-4720-A8A3-740D88E927B9}" type="datetimeFigureOut">
              <a:rPr lang="ru-RU" smtClean="0"/>
              <a:pPr/>
              <a:t>02.06.2026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1D108F8-3836-48ED-86A6-B31F6C44B34F}"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485144C-9729-4720-A8A3-740D88E927B9}" type="datetimeFigureOut">
              <a:rPr lang="ru-RU" smtClean="0"/>
              <a:pPr/>
              <a:t>02.06.2026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1D108F8-3836-48ED-86A6-B31F6C44B34F}"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485144C-9729-4720-A8A3-740D88E927B9}" type="datetimeFigureOut">
              <a:rPr lang="ru-RU" smtClean="0"/>
              <a:pPr/>
              <a:t>02.06.2026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1D108F8-3836-48ED-86A6-B31F6C44B34F}"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485144C-9729-4720-A8A3-740D88E927B9}" type="datetimeFigureOut">
              <a:rPr lang="ru-RU" smtClean="0"/>
              <a:pPr/>
              <a:t>02.06.2026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1D108F8-3836-48ED-86A6-B31F6C44B34F}"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485144C-9729-4720-A8A3-740D88E927B9}" type="datetimeFigureOut">
              <a:rPr lang="ru-RU" smtClean="0"/>
              <a:pPr/>
              <a:t>02.06.2026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1D108F8-3836-48ED-86A6-B31F6C44B34F}"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485144C-9729-4720-A8A3-740D88E927B9}" type="datetimeFigureOut">
              <a:rPr lang="ru-RU" smtClean="0"/>
              <a:pPr/>
              <a:t>02.06.2026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1D108F8-3836-48ED-86A6-B31F6C44B34F}"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485144C-9729-4720-A8A3-740D88E927B9}" type="datetimeFigureOut">
              <a:rPr lang="ru-RU" smtClean="0"/>
              <a:pPr/>
              <a:t>02.06.2026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1D108F8-3836-48ED-86A6-B31F6C44B34F}"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485144C-9729-4720-A8A3-740D88E927B9}" type="datetimeFigureOut">
              <a:rPr lang="ru-RU" smtClean="0"/>
              <a:pPr/>
              <a:t>02.06.2026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1D108F8-3836-48ED-86A6-B31F6C44B34F}"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485144C-9729-4720-A8A3-740D88E927B9}" type="datetimeFigureOut">
              <a:rPr lang="ru-RU" smtClean="0"/>
              <a:pPr/>
              <a:t>02.06.2026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1D108F8-3836-48ED-86A6-B31F6C44B34F}"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485144C-9729-4720-A8A3-740D88E927B9}" type="datetimeFigureOut">
              <a:rPr lang="ru-RU" smtClean="0"/>
              <a:pPr/>
              <a:t>02.06.2026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1D108F8-3836-48ED-86A6-B31F6C44B34F}"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485144C-9729-4720-A8A3-740D88E927B9}" type="datetimeFigureOut">
              <a:rPr lang="ru-RU" smtClean="0"/>
              <a:pPr/>
              <a:t>02.06.2026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1D108F8-3836-48ED-86A6-B31F6C44B34F}"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85144C-9729-4720-A8A3-740D88E927B9}" type="datetimeFigureOut">
              <a:rPr lang="ru-RU" smtClean="0"/>
              <a:pPr/>
              <a:t>02.06.2026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D108F8-3836-48ED-86A6-B31F6C44B34F}"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43.jpeg"/><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Александр\Desktop\word-image-3204-5.jpg"/>
          <p:cNvPicPr>
            <a:picLocks noChangeAspect="1" noChangeArrowheads="1"/>
          </p:cNvPicPr>
          <p:nvPr/>
        </p:nvPicPr>
        <p:blipFill>
          <a:blip r:embed="rId2" cstate="print"/>
          <a:srcRect/>
          <a:stretch>
            <a:fillRect/>
          </a:stretch>
        </p:blipFill>
        <p:spPr bwMode="auto">
          <a:xfrm>
            <a:off x="-1044624" y="0"/>
            <a:ext cx="11576270" cy="6858000"/>
          </a:xfrm>
          <a:prstGeom prst="rect">
            <a:avLst/>
          </a:prstGeom>
          <a:noFill/>
        </p:spPr>
      </p:pic>
      <p:sp>
        <p:nvSpPr>
          <p:cNvPr id="2" name="Заголовок 1"/>
          <p:cNvSpPr>
            <a:spLocks noGrp="1"/>
          </p:cNvSpPr>
          <p:nvPr>
            <p:ph type="ctrTitle"/>
          </p:nvPr>
        </p:nvSpPr>
        <p:spPr>
          <a:xfrm>
            <a:off x="-571536" y="142852"/>
            <a:ext cx="10644262" cy="1500198"/>
          </a:xfrm>
        </p:spPr>
        <p:txBody>
          <a:bodyPr>
            <a:normAutofit/>
          </a:bodyPr>
          <a:lstStyle/>
          <a:p>
            <a:r>
              <a:rPr lang="ru-RU" sz="1600" dirty="0" smtClean="0">
                <a:solidFill>
                  <a:srgbClr val="FF0000"/>
                </a:solidFill>
              </a:rPr>
              <a:t>Структурное подразделение детский сад «Золотой Петушок» государственное бюджетное общеобразовательное учреждение Самарской области средняя общеобразовательная школа №2 с углубленным изучением отдельных предметов </a:t>
            </a:r>
            <a:r>
              <a:rPr lang="ru-RU" sz="1600" dirty="0" err="1" smtClean="0">
                <a:solidFill>
                  <a:srgbClr val="FF0000"/>
                </a:solidFill>
              </a:rPr>
              <a:t>п.г.т.Усть-Кинельский</a:t>
            </a:r>
            <a:r>
              <a:rPr lang="ru-RU" sz="1600" dirty="0" smtClean="0">
                <a:solidFill>
                  <a:srgbClr val="FF0000"/>
                </a:solidFill>
              </a:rPr>
              <a:t> городского округа </a:t>
            </a:r>
            <a:r>
              <a:rPr lang="ru-RU" sz="1600" dirty="0" err="1" smtClean="0">
                <a:solidFill>
                  <a:srgbClr val="FF0000"/>
                </a:solidFill>
              </a:rPr>
              <a:t>Кинель</a:t>
            </a:r>
            <a:r>
              <a:rPr lang="ru-RU" sz="1600" dirty="0" smtClean="0">
                <a:solidFill>
                  <a:srgbClr val="FF0000"/>
                </a:solidFill>
              </a:rPr>
              <a:t> Самарской области</a:t>
            </a:r>
            <a:r>
              <a:rPr lang="ru-RU" sz="2800" dirty="0" smtClean="0"/>
              <a:t/>
            </a:r>
            <a:br>
              <a:rPr lang="ru-RU" sz="2800" dirty="0" smtClean="0"/>
            </a:br>
            <a:endParaRPr lang="ru-RU" sz="2800" dirty="0"/>
          </a:p>
        </p:txBody>
      </p:sp>
      <p:sp>
        <p:nvSpPr>
          <p:cNvPr id="3" name="Подзаголовок 2"/>
          <p:cNvSpPr>
            <a:spLocks noGrp="1"/>
          </p:cNvSpPr>
          <p:nvPr>
            <p:ph type="subTitle" idx="1"/>
          </p:nvPr>
        </p:nvSpPr>
        <p:spPr>
          <a:xfrm>
            <a:off x="857224" y="2786058"/>
            <a:ext cx="8097574" cy="2644916"/>
          </a:xfrm>
        </p:spPr>
        <p:txBody>
          <a:bodyPr numCol="1">
            <a:normAutofit lnSpcReduction="10000"/>
          </a:bodyPr>
          <a:lstStyle/>
          <a:p>
            <a:r>
              <a:rPr lang="ru-RU" sz="2800" b="1" dirty="0" smtClean="0">
                <a:solidFill>
                  <a:schemeClr val="tx2"/>
                </a:solidFill>
              </a:rPr>
              <a:t>Тема:«Какие игрушки выбирают дети?»</a:t>
            </a:r>
          </a:p>
          <a:p>
            <a:r>
              <a:rPr lang="ru-RU" sz="2800" b="1" dirty="0" smtClean="0">
                <a:solidFill>
                  <a:schemeClr val="tx2"/>
                </a:solidFill>
              </a:rPr>
              <a:t>Авторы</a:t>
            </a:r>
            <a:r>
              <a:rPr lang="ru-RU" sz="2400" b="1" dirty="0" smtClean="0">
                <a:solidFill>
                  <a:schemeClr val="tx2"/>
                </a:solidFill>
              </a:rPr>
              <a:t>: Коркина </a:t>
            </a:r>
            <a:r>
              <a:rPr lang="ru-RU" sz="2400" b="1" dirty="0" err="1" smtClean="0">
                <a:solidFill>
                  <a:schemeClr val="tx2"/>
                </a:solidFill>
              </a:rPr>
              <a:t>Майа</a:t>
            </a:r>
            <a:endParaRPr lang="ru-RU" sz="2400" b="1" dirty="0" smtClean="0">
              <a:solidFill>
                <a:schemeClr val="tx2"/>
              </a:solidFill>
            </a:endParaRPr>
          </a:p>
          <a:p>
            <a:r>
              <a:rPr lang="ru-RU" sz="2400" b="1" dirty="0" smtClean="0">
                <a:solidFill>
                  <a:schemeClr val="tx2"/>
                </a:solidFill>
              </a:rPr>
              <a:t>                     </a:t>
            </a:r>
            <a:r>
              <a:rPr lang="ru-RU" sz="2400" b="1" dirty="0" err="1" smtClean="0">
                <a:solidFill>
                  <a:schemeClr val="tx2"/>
                </a:solidFill>
              </a:rPr>
              <a:t>Котрухова</a:t>
            </a:r>
            <a:r>
              <a:rPr lang="ru-RU" sz="2400" b="1" dirty="0" smtClean="0">
                <a:solidFill>
                  <a:schemeClr val="tx2"/>
                </a:solidFill>
              </a:rPr>
              <a:t> Кира</a:t>
            </a:r>
          </a:p>
          <a:p>
            <a:r>
              <a:rPr lang="ru-RU" sz="2400" b="1" dirty="0" smtClean="0">
                <a:solidFill>
                  <a:schemeClr val="tx2"/>
                </a:solidFill>
              </a:rPr>
              <a:t>                             </a:t>
            </a:r>
            <a:r>
              <a:rPr lang="ru-RU" sz="2400" b="1" dirty="0" err="1" smtClean="0">
                <a:solidFill>
                  <a:schemeClr val="tx2"/>
                </a:solidFill>
              </a:rPr>
              <a:t>Мовсисян</a:t>
            </a:r>
            <a:r>
              <a:rPr lang="ru-RU" sz="2400" b="1" dirty="0" smtClean="0">
                <a:solidFill>
                  <a:schemeClr val="tx2"/>
                </a:solidFill>
              </a:rPr>
              <a:t> Кристина</a:t>
            </a:r>
          </a:p>
          <a:p>
            <a:r>
              <a:rPr lang="ru-RU" sz="2400" b="1" dirty="0" smtClean="0">
                <a:solidFill>
                  <a:schemeClr val="tx2"/>
                </a:solidFill>
              </a:rPr>
              <a:t>Руководители: Усик Н.И. воспитатель</a:t>
            </a:r>
          </a:p>
          <a:p>
            <a:r>
              <a:rPr lang="ru-RU" sz="2400" b="1" smtClean="0">
                <a:solidFill>
                  <a:schemeClr val="tx2"/>
                </a:solidFill>
              </a:rPr>
              <a:t>                                                Смолякова </a:t>
            </a:r>
            <a:r>
              <a:rPr lang="ru-RU" sz="2400" b="1" dirty="0" smtClean="0">
                <a:solidFill>
                  <a:schemeClr val="tx2"/>
                </a:solidFill>
              </a:rPr>
              <a:t>И.В.  Педагог-психолог</a:t>
            </a:r>
          </a:p>
          <a:p>
            <a:endParaRPr lang="ru-RU" sz="2400" dirty="0" smtClean="0"/>
          </a:p>
          <a:p>
            <a:endParaRPr lang="ru-RU" sz="2400" dirty="0"/>
          </a:p>
        </p:txBody>
      </p:sp>
      <p:sp>
        <p:nvSpPr>
          <p:cNvPr id="5" name="TextBox 4"/>
          <p:cNvSpPr txBox="1"/>
          <p:nvPr/>
        </p:nvSpPr>
        <p:spPr>
          <a:xfrm>
            <a:off x="-6000824" y="-1143032"/>
            <a:ext cx="8114349" cy="369332"/>
          </a:xfrm>
          <a:prstGeom prst="rect">
            <a:avLst/>
          </a:prstGeom>
          <a:noFill/>
        </p:spPr>
        <p:txBody>
          <a:bodyPr wrap="square" rtlCol="0">
            <a:spAutoFit/>
          </a:bodyPr>
          <a:lstStyle/>
          <a:p>
            <a:endParaRPr lang="ru-RU" dirty="0"/>
          </a:p>
        </p:txBody>
      </p:sp>
      <p:sp>
        <p:nvSpPr>
          <p:cNvPr id="33793" name="Rectangle 1"/>
          <p:cNvSpPr>
            <a:spLocks noChangeArrowheads="1"/>
          </p:cNvSpPr>
          <p:nvPr/>
        </p:nvSpPr>
        <p:spPr bwMode="auto">
          <a:xfrm>
            <a:off x="-214346" y="1142984"/>
            <a:ext cx="9858412" cy="14465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XIII</a:t>
            </a:r>
            <a:r>
              <a:rPr kumimoji="0" lang="ru-RU" sz="2200" b="1" i="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окружной открытый конкурс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2200" b="1" i="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исследовательских работ и творческих проектов </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200" b="1" i="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a:t>
            </a:r>
            <a:r>
              <a:rPr kumimoji="0" lang="ru-RU" sz="2200" b="1" i="1" u="none" strike="noStrike" cap="none" normalizeH="0" baseline="0" dirty="0" err="1" smtClean="0">
                <a:ln>
                  <a:noFill/>
                </a:ln>
                <a:solidFill>
                  <a:srgbClr val="FF0000"/>
                </a:solidFill>
                <a:effectLst/>
                <a:latin typeface="Arial" pitchFamily="34" charset="0"/>
                <a:ea typeface="Times New Roman" pitchFamily="18" charset="0"/>
                <a:cs typeface="Arial" pitchFamily="34" charset="0"/>
              </a:rPr>
              <a:t>Я-исследователь</a:t>
            </a:r>
            <a:r>
              <a:rPr kumimoji="0" lang="ru-RU" sz="2200" b="1" i="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 202</a:t>
            </a:r>
            <a:r>
              <a:rPr kumimoji="0" lang="en-US" sz="2200" b="1" i="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5</a:t>
            </a:r>
            <a:r>
              <a:rPr kumimoji="0" lang="ru-RU" sz="2200" b="1" i="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lang="ru-RU" sz="2200" b="1" i="1" dirty="0" smtClean="0">
                <a:solidFill>
                  <a:srgbClr val="FF0000"/>
                </a:solidFill>
                <a:latin typeface="Arial" pitchFamily="34" charset="0"/>
                <a:cs typeface="Arial" pitchFamily="34" charset="0"/>
              </a:rPr>
              <a:t>Секция «Гуманитарная»</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Александр\Desktop\word-image-3204-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p:txBody>
          <a:bodyPr>
            <a:normAutofit/>
          </a:bodyPr>
          <a:lstStyle/>
          <a:p>
            <a:r>
              <a:rPr lang="ru-RU" sz="3200" dirty="0" smtClean="0"/>
              <a:t>Группировка игрушек по материалу, из которого они сделаны</a:t>
            </a:r>
            <a:endParaRPr lang="ru-RU" sz="3200" dirty="0"/>
          </a:p>
        </p:txBody>
      </p:sp>
      <p:pic>
        <p:nvPicPr>
          <p:cNvPr id="1027" name="Picture 3" descr="C:\Users\Александр\Documents\Для Нади Усик\Игры в саду\IMG_20251027_100047.jpg"/>
          <p:cNvPicPr>
            <a:picLocks noChangeAspect="1" noChangeArrowheads="1"/>
          </p:cNvPicPr>
          <p:nvPr/>
        </p:nvPicPr>
        <p:blipFill>
          <a:blip r:embed="rId3" cstate="print"/>
          <a:srcRect/>
          <a:stretch>
            <a:fillRect/>
          </a:stretch>
        </p:blipFill>
        <p:spPr bwMode="auto">
          <a:xfrm>
            <a:off x="755576" y="1700808"/>
            <a:ext cx="3705876" cy="4941168"/>
          </a:xfrm>
          <a:prstGeom prst="rect">
            <a:avLst/>
          </a:prstGeom>
          <a:noFill/>
        </p:spPr>
      </p:pic>
      <p:pic>
        <p:nvPicPr>
          <p:cNvPr id="1028" name="Picture 4" descr="C:\Users\Александр\Documents\Для Нади Усик\Игры в саду\IMG_20251027_112143_1.jpg"/>
          <p:cNvPicPr>
            <a:picLocks noChangeAspect="1" noChangeArrowheads="1"/>
          </p:cNvPicPr>
          <p:nvPr/>
        </p:nvPicPr>
        <p:blipFill>
          <a:blip r:embed="rId4" cstate="print"/>
          <a:srcRect/>
          <a:stretch>
            <a:fillRect/>
          </a:stretch>
        </p:blipFill>
        <p:spPr bwMode="auto">
          <a:xfrm>
            <a:off x="4932040" y="1700808"/>
            <a:ext cx="3651870" cy="486916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Александр\Desktop\word-image-3204-5.jpg"/>
          <p:cNvPicPr>
            <a:picLocks noChangeAspect="1" noChangeArrowheads="1"/>
          </p:cNvPicPr>
          <p:nvPr/>
        </p:nvPicPr>
        <p:blipFill>
          <a:blip r:embed="rId2" cstate="print"/>
          <a:srcRect/>
          <a:stretch>
            <a:fillRect/>
          </a:stretch>
        </p:blipFill>
        <p:spPr bwMode="auto">
          <a:xfrm>
            <a:off x="-50800" y="-120650"/>
            <a:ext cx="9144000" cy="6978650"/>
          </a:xfrm>
          <a:prstGeom prst="rect">
            <a:avLst/>
          </a:prstGeom>
          <a:noFill/>
        </p:spPr>
      </p:pic>
      <p:sp>
        <p:nvSpPr>
          <p:cNvPr id="4" name="Текст 3"/>
          <p:cNvSpPr>
            <a:spLocks noGrp="1"/>
          </p:cNvSpPr>
          <p:nvPr>
            <p:ph type="body" sz="half" idx="4294967295"/>
          </p:nvPr>
        </p:nvSpPr>
        <p:spPr>
          <a:xfrm>
            <a:off x="1763688" y="5157192"/>
            <a:ext cx="4586808" cy="647700"/>
          </a:xfrm>
        </p:spPr>
        <p:txBody>
          <a:bodyPr>
            <a:noAutofit/>
          </a:bodyPr>
          <a:lstStyle/>
          <a:p>
            <a:r>
              <a:rPr lang="ru-RU" sz="3200" dirty="0" smtClean="0"/>
              <a:t>Игрушки изготовлены из пластмассы, из дерева и металла.</a:t>
            </a:r>
            <a:endParaRPr lang="ru-RU" sz="3200" dirty="0"/>
          </a:p>
        </p:txBody>
      </p:sp>
      <p:pic>
        <p:nvPicPr>
          <p:cNvPr id="5" name="Рисунок 4" descr="IMG_20251023_163529.jpg"/>
          <p:cNvPicPr>
            <a:picLocks noGrp="1" noChangeAspect="1"/>
          </p:cNvPicPr>
          <p:nvPr>
            <p:ph type="pic" idx="4294967295"/>
          </p:nvPr>
        </p:nvPicPr>
        <p:blipFill>
          <a:blip r:embed="rId3" cstate="print"/>
          <a:srcRect t="21875" b="21875"/>
          <a:stretch>
            <a:fillRect/>
          </a:stretch>
        </p:blipFill>
        <p:spPr>
          <a:xfrm>
            <a:off x="1619672" y="404664"/>
            <a:ext cx="5875338" cy="4406900"/>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Александр\Desktop\word-image-3204-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p:txBody>
          <a:bodyPr/>
          <a:lstStyle/>
          <a:p>
            <a:r>
              <a:rPr lang="ru-RU" dirty="0" smtClean="0"/>
              <a:t>Игрушки по размеру</a:t>
            </a:r>
            <a:endParaRPr lang="ru-RU" dirty="0"/>
          </a:p>
        </p:txBody>
      </p:sp>
      <p:pic>
        <p:nvPicPr>
          <p:cNvPr id="3" name="Рисунок 2" descr="IMG_20251023_171549.jpg"/>
          <p:cNvPicPr>
            <a:picLocks noChangeAspect="1"/>
          </p:cNvPicPr>
          <p:nvPr/>
        </p:nvPicPr>
        <p:blipFill>
          <a:blip r:embed="rId3" cstate="print"/>
          <a:stretch>
            <a:fillRect/>
          </a:stretch>
        </p:blipFill>
        <p:spPr>
          <a:xfrm>
            <a:off x="395536" y="1268760"/>
            <a:ext cx="3775348" cy="5033797"/>
          </a:xfrm>
          <a:prstGeom prst="rect">
            <a:avLst/>
          </a:prstGeom>
        </p:spPr>
      </p:pic>
      <p:pic>
        <p:nvPicPr>
          <p:cNvPr id="4" name="Рисунок 3" descr="IMG_20251023_171509.jpg"/>
          <p:cNvPicPr>
            <a:picLocks noChangeAspect="1"/>
          </p:cNvPicPr>
          <p:nvPr/>
        </p:nvPicPr>
        <p:blipFill>
          <a:blip r:embed="rId4" cstate="print"/>
          <a:stretch>
            <a:fillRect/>
          </a:stretch>
        </p:blipFill>
        <p:spPr>
          <a:xfrm>
            <a:off x="4788024" y="1412776"/>
            <a:ext cx="3631332" cy="484177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Александр\Desktop\word-image-3204-5.jpg"/>
          <p:cNvPicPr>
            <a:picLocks noChangeAspect="1" noChangeArrowheads="1"/>
          </p:cNvPicPr>
          <p:nvPr/>
        </p:nvPicPr>
        <p:blipFill>
          <a:blip r:embed="rId2" cstate="print"/>
          <a:srcRect/>
          <a:stretch>
            <a:fillRect/>
          </a:stretch>
        </p:blipFill>
        <p:spPr bwMode="auto">
          <a:xfrm>
            <a:off x="-252536" y="0"/>
            <a:ext cx="9396536" cy="6858000"/>
          </a:xfrm>
          <a:prstGeom prst="rect">
            <a:avLst/>
          </a:prstGeom>
          <a:noFill/>
        </p:spPr>
      </p:pic>
      <p:sp>
        <p:nvSpPr>
          <p:cNvPr id="2" name="Заголовок 1"/>
          <p:cNvSpPr>
            <a:spLocks noGrp="1"/>
          </p:cNvSpPr>
          <p:nvPr>
            <p:ph type="ctrTitle"/>
          </p:nvPr>
        </p:nvSpPr>
        <p:spPr>
          <a:xfrm>
            <a:off x="1187624" y="332657"/>
            <a:ext cx="7772400" cy="1440160"/>
          </a:xfrm>
        </p:spPr>
        <p:txBody>
          <a:bodyPr>
            <a:normAutofit/>
          </a:bodyPr>
          <a:lstStyle/>
          <a:p>
            <a:r>
              <a:rPr lang="ru-RU" dirty="0" smtClean="0"/>
              <a:t>60 игрушек крупных</a:t>
            </a:r>
            <a:br>
              <a:rPr lang="ru-RU" dirty="0" smtClean="0"/>
            </a:br>
            <a:r>
              <a:rPr lang="ru-RU" dirty="0" smtClean="0"/>
              <a:t>40 игрушек мелких</a:t>
            </a:r>
            <a:endParaRPr lang="ru-RU" dirty="0"/>
          </a:p>
        </p:txBody>
      </p:sp>
      <p:pic>
        <p:nvPicPr>
          <p:cNvPr id="3" name="Рисунок 2" descr="IMG_20251027_112050.jpg"/>
          <p:cNvPicPr>
            <a:picLocks noChangeAspect="1"/>
          </p:cNvPicPr>
          <p:nvPr/>
        </p:nvPicPr>
        <p:blipFill>
          <a:blip r:embed="rId3" cstate="print"/>
          <a:stretch>
            <a:fillRect/>
          </a:stretch>
        </p:blipFill>
        <p:spPr>
          <a:xfrm>
            <a:off x="827584" y="1772816"/>
            <a:ext cx="3651870" cy="4869160"/>
          </a:xfrm>
          <a:prstGeom prst="rect">
            <a:avLst/>
          </a:prstGeom>
        </p:spPr>
      </p:pic>
      <p:pic>
        <p:nvPicPr>
          <p:cNvPr id="1026" name="Picture 2" descr="C:\Users\Александр\Documents\Для Нади Усик\Игры в саду\IMG_20251009_094308_1.jpg"/>
          <p:cNvPicPr>
            <a:picLocks noChangeAspect="1" noChangeArrowheads="1"/>
          </p:cNvPicPr>
          <p:nvPr/>
        </p:nvPicPr>
        <p:blipFill>
          <a:blip r:embed="rId4" cstate="print"/>
          <a:srcRect/>
          <a:stretch>
            <a:fillRect/>
          </a:stretch>
        </p:blipFill>
        <p:spPr bwMode="auto">
          <a:xfrm>
            <a:off x="4770023" y="1772816"/>
            <a:ext cx="3672407" cy="4896543"/>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Александр\Desktop\word-image-3204-5.jpg"/>
          <p:cNvPicPr>
            <a:picLocks noChangeAspect="1" noChangeArrowheads="1"/>
          </p:cNvPicPr>
          <p:nvPr/>
        </p:nvPicPr>
        <p:blipFill>
          <a:blip r:embed="rId2" cstate="print"/>
          <a:srcRect/>
          <a:stretch>
            <a:fillRect/>
          </a:stretch>
        </p:blipFill>
        <p:spPr bwMode="auto">
          <a:xfrm>
            <a:off x="-203200" y="0"/>
            <a:ext cx="9347200" cy="6858000"/>
          </a:xfrm>
          <a:prstGeom prst="rect">
            <a:avLst/>
          </a:prstGeom>
          <a:noFill/>
        </p:spPr>
      </p:pic>
      <p:sp>
        <p:nvSpPr>
          <p:cNvPr id="2" name="Заголовок 1"/>
          <p:cNvSpPr>
            <a:spLocks noGrp="1"/>
          </p:cNvSpPr>
          <p:nvPr>
            <p:ph type="title"/>
          </p:nvPr>
        </p:nvSpPr>
        <p:spPr/>
        <p:txBody>
          <a:bodyPr/>
          <a:lstStyle/>
          <a:p>
            <a:r>
              <a:rPr lang="ru-RU" dirty="0" smtClean="0"/>
              <a:t>Знак «Одобрено с 5 лет»</a:t>
            </a:r>
            <a:endParaRPr lang="ru-RU" dirty="0"/>
          </a:p>
        </p:txBody>
      </p:sp>
      <p:pic>
        <p:nvPicPr>
          <p:cNvPr id="4" name="Рисунок 3" descr="IMG_20251022_173732.jpg"/>
          <p:cNvPicPr>
            <a:picLocks noChangeAspect="1"/>
          </p:cNvPicPr>
          <p:nvPr/>
        </p:nvPicPr>
        <p:blipFill>
          <a:blip r:embed="rId3" cstate="print"/>
          <a:stretch>
            <a:fillRect/>
          </a:stretch>
        </p:blipFill>
        <p:spPr>
          <a:xfrm>
            <a:off x="2123728" y="1289381"/>
            <a:ext cx="3960440" cy="5280587"/>
          </a:xfrm>
          <a:prstGeom prst="rect">
            <a:avLst/>
          </a:prstGeom>
        </p:spPr>
      </p:pic>
      <p:pic>
        <p:nvPicPr>
          <p:cNvPr id="5" name="Рисунок 4"/>
          <p:cNvPicPr>
            <a:picLocks/>
          </p:cNvPicPr>
          <p:nvPr/>
        </p:nvPicPr>
        <p:blipFill>
          <a:blip r:embed="rId4"/>
          <a:srcRect l="12329" t="13636" r="13699" b="15151"/>
          <a:stretch>
            <a:fillRect/>
          </a:stretch>
        </p:blipFill>
        <p:spPr>
          <a:xfrm>
            <a:off x="5286348" y="3500414"/>
            <a:ext cx="3857652" cy="3357586"/>
          </a:xfrm>
          <a:prstGeom prst="rect">
            <a:avLst/>
          </a:prstGeom>
        </p:spPr>
      </p:pic>
      <p:sp>
        <p:nvSpPr>
          <p:cNvPr id="6" name="Прямоугольник 5"/>
          <p:cNvSpPr/>
          <p:nvPr/>
        </p:nvSpPr>
        <p:spPr>
          <a:xfrm>
            <a:off x="6215074" y="4929198"/>
            <a:ext cx="2196372"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С 5 лет</a:t>
            </a:r>
            <a:endParaRPr lang="ru-RU"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Александр\Desktop\word-image-3204-5.jpg"/>
          <p:cNvPicPr>
            <a:picLocks noChangeAspect="1" noChangeArrowheads="1"/>
          </p:cNvPicPr>
          <p:nvPr/>
        </p:nvPicPr>
        <p:blipFill>
          <a:blip r:embed="rId2" cstate="print"/>
          <a:srcRect/>
          <a:stretch>
            <a:fillRect/>
          </a:stretch>
        </p:blipFill>
        <p:spPr bwMode="auto">
          <a:xfrm>
            <a:off x="-152400" y="0"/>
            <a:ext cx="9296400" cy="6858000"/>
          </a:xfrm>
          <a:prstGeom prst="rect">
            <a:avLst/>
          </a:prstGeom>
          <a:noFill/>
        </p:spPr>
      </p:pic>
      <p:pic>
        <p:nvPicPr>
          <p:cNvPr id="2" name="Рисунок 1" descr="IMG_20251022_162603.jpg"/>
          <p:cNvPicPr>
            <a:picLocks noChangeAspect="1"/>
          </p:cNvPicPr>
          <p:nvPr/>
        </p:nvPicPr>
        <p:blipFill>
          <a:blip r:embed="rId3" cstate="print"/>
          <a:stretch>
            <a:fillRect/>
          </a:stretch>
        </p:blipFill>
        <p:spPr>
          <a:xfrm>
            <a:off x="467544" y="1052736"/>
            <a:ext cx="4104456" cy="5472608"/>
          </a:xfrm>
          <a:prstGeom prst="rect">
            <a:avLst/>
          </a:prstGeom>
        </p:spPr>
      </p:pic>
      <p:pic>
        <p:nvPicPr>
          <p:cNvPr id="3" name="Рисунок 2" descr="IMG_20251028_164100.jpg"/>
          <p:cNvPicPr>
            <a:picLocks noChangeAspect="1"/>
          </p:cNvPicPr>
          <p:nvPr/>
        </p:nvPicPr>
        <p:blipFill>
          <a:blip r:embed="rId4" cstate="print"/>
          <a:stretch>
            <a:fillRect/>
          </a:stretch>
        </p:blipFill>
        <p:spPr>
          <a:xfrm>
            <a:off x="4716016" y="1124744"/>
            <a:ext cx="3996444" cy="532859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Александр\Desktop\word-image-3204-5.jpg"/>
          <p:cNvPicPr>
            <a:picLocks noChangeAspect="1" noChangeArrowheads="1"/>
          </p:cNvPicPr>
          <p:nvPr/>
        </p:nvPicPr>
        <p:blipFill>
          <a:blip r:embed="rId2" cstate="print"/>
          <a:srcRect/>
          <a:stretch>
            <a:fillRect/>
          </a:stretch>
        </p:blipFill>
        <p:spPr bwMode="auto">
          <a:xfrm>
            <a:off x="-266700" y="0"/>
            <a:ext cx="9410700" cy="6858000"/>
          </a:xfrm>
          <a:prstGeom prst="rect">
            <a:avLst/>
          </a:prstGeom>
          <a:noFill/>
        </p:spPr>
      </p:pic>
      <p:pic>
        <p:nvPicPr>
          <p:cNvPr id="4" name="Рисунок 3" descr="IMG_20251022_163543.jpg"/>
          <p:cNvPicPr>
            <a:picLocks noChangeAspect="1"/>
          </p:cNvPicPr>
          <p:nvPr/>
        </p:nvPicPr>
        <p:blipFill>
          <a:blip r:embed="rId3" cstate="print"/>
          <a:stretch>
            <a:fillRect/>
          </a:stretch>
        </p:blipFill>
        <p:spPr>
          <a:xfrm>
            <a:off x="2699792" y="620688"/>
            <a:ext cx="4482498" cy="597666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Александр\Desktop\word-image-3204-5.jpg"/>
          <p:cNvPicPr>
            <a:picLocks noChangeAspect="1" noChangeArrowheads="1"/>
          </p:cNvPicPr>
          <p:nvPr/>
        </p:nvPicPr>
        <p:blipFill>
          <a:blip r:embed="rId2" cstate="print"/>
          <a:srcRect/>
          <a:stretch>
            <a:fillRect/>
          </a:stretch>
        </p:blipFill>
        <p:spPr bwMode="auto">
          <a:xfrm>
            <a:off x="-252536" y="0"/>
            <a:ext cx="9144000" cy="6858000"/>
          </a:xfrm>
          <a:prstGeom prst="rect">
            <a:avLst/>
          </a:prstGeom>
          <a:noFill/>
        </p:spPr>
      </p:pic>
      <p:pic>
        <p:nvPicPr>
          <p:cNvPr id="2" name="Рисунок 1" descr="IMG_20251022_171110.jpg"/>
          <p:cNvPicPr>
            <a:picLocks noChangeAspect="1"/>
          </p:cNvPicPr>
          <p:nvPr/>
        </p:nvPicPr>
        <p:blipFill>
          <a:blip r:embed="rId3" cstate="print"/>
          <a:stretch>
            <a:fillRect/>
          </a:stretch>
        </p:blipFill>
        <p:spPr>
          <a:xfrm>
            <a:off x="323528" y="692696"/>
            <a:ext cx="4212468" cy="5616624"/>
          </a:xfrm>
          <a:prstGeom prst="rect">
            <a:avLst/>
          </a:prstGeom>
        </p:spPr>
      </p:pic>
      <p:pic>
        <p:nvPicPr>
          <p:cNvPr id="3" name="Рисунок 2" descr="IMG_20251009_094222_1.jpg"/>
          <p:cNvPicPr>
            <a:picLocks noChangeAspect="1"/>
          </p:cNvPicPr>
          <p:nvPr/>
        </p:nvPicPr>
        <p:blipFill>
          <a:blip r:embed="rId4" cstate="print"/>
          <a:stretch>
            <a:fillRect/>
          </a:stretch>
        </p:blipFill>
        <p:spPr>
          <a:xfrm>
            <a:off x="4788024" y="764704"/>
            <a:ext cx="4158462" cy="554461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Александр\Desktop\word-image-3204-5.jpg"/>
          <p:cNvPicPr>
            <a:picLocks noChangeAspect="1" noChangeArrowheads="1"/>
          </p:cNvPicPr>
          <p:nvPr/>
        </p:nvPicPr>
        <p:blipFill>
          <a:blip r:embed="rId2" cstate="print"/>
          <a:srcRect/>
          <a:stretch>
            <a:fillRect/>
          </a:stretch>
        </p:blipFill>
        <p:spPr bwMode="auto">
          <a:xfrm>
            <a:off x="0" y="-171400"/>
            <a:ext cx="9220200" cy="7029400"/>
          </a:xfrm>
          <a:prstGeom prst="rect">
            <a:avLst/>
          </a:prstGeom>
          <a:noFill/>
        </p:spPr>
      </p:pic>
      <p:pic>
        <p:nvPicPr>
          <p:cNvPr id="2" name="Рисунок 1" descr="IMG_20251022_162948.jpg"/>
          <p:cNvPicPr>
            <a:picLocks noChangeAspect="1"/>
          </p:cNvPicPr>
          <p:nvPr/>
        </p:nvPicPr>
        <p:blipFill>
          <a:blip r:embed="rId3" cstate="print"/>
          <a:stretch>
            <a:fillRect/>
          </a:stretch>
        </p:blipFill>
        <p:spPr>
          <a:xfrm>
            <a:off x="467544" y="836712"/>
            <a:ext cx="4063380" cy="5417840"/>
          </a:xfrm>
          <a:prstGeom prst="rect">
            <a:avLst/>
          </a:prstGeom>
        </p:spPr>
      </p:pic>
      <p:pic>
        <p:nvPicPr>
          <p:cNvPr id="3" name="Рисунок 2" descr="IMG_20251009_095143_1.jpg"/>
          <p:cNvPicPr>
            <a:picLocks noChangeAspect="1"/>
          </p:cNvPicPr>
          <p:nvPr/>
        </p:nvPicPr>
        <p:blipFill>
          <a:blip r:embed="rId4" cstate="print"/>
          <a:stretch>
            <a:fillRect/>
          </a:stretch>
        </p:blipFill>
        <p:spPr>
          <a:xfrm>
            <a:off x="4788024" y="908720"/>
            <a:ext cx="4063380" cy="541784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Александр\Desktop\word-image-3204-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idx="4294967295"/>
          </p:nvPr>
        </p:nvSpPr>
        <p:spPr>
          <a:xfrm>
            <a:off x="683568" y="549275"/>
            <a:ext cx="8064896" cy="4895949"/>
          </a:xfrm>
        </p:spPr>
        <p:txBody>
          <a:bodyPr>
            <a:normAutofit fontScale="90000"/>
          </a:bodyPr>
          <a:lstStyle/>
          <a:p>
            <a:r>
              <a:rPr lang="ru-RU" sz="4000" dirty="0" smtClean="0"/>
              <a:t>Вывод:</a:t>
            </a:r>
            <a:br>
              <a:rPr lang="ru-RU" sz="4000" dirty="0" smtClean="0"/>
            </a:br>
            <a:r>
              <a:rPr lang="ru-RU" sz="4000" dirty="0" smtClean="0"/>
              <a:t>С</a:t>
            </a:r>
            <a:r>
              <a:rPr lang="ru-RU" dirty="0" smtClean="0"/>
              <a:t> </a:t>
            </a:r>
            <a:r>
              <a:rPr lang="ru-RU" sz="4000" dirty="0" err="1" smtClean="0"/>
              <a:t>посудкой</a:t>
            </a:r>
            <a:r>
              <a:rPr lang="ru-RU" sz="4000" dirty="0" smtClean="0"/>
              <a:t>, </a:t>
            </a:r>
            <a:r>
              <a:rPr lang="ru-RU" sz="4000" dirty="0" err="1" smtClean="0"/>
              <a:t>с</a:t>
            </a:r>
            <a:r>
              <a:rPr lang="ru-RU" sz="4000" dirty="0" smtClean="0"/>
              <a:t> игрушками для игр в «Магазин», «Семья» и в другие игры дети играют 30 минут. С машинками 25 минут. С конструктором 30 минут. С игрушками из спортивного уголка 10 минут.</a:t>
            </a:r>
            <a:endParaRPr lang="ru-RU" sz="4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Александр\Desktop\word-image-3204-5.jpg"/>
          <p:cNvPicPr>
            <a:picLocks noChangeAspect="1" noChangeArrowheads="1"/>
          </p:cNvPicPr>
          <p:nvPr/>
        </p:nvPicPr>
        <p:blipFill>
          <a:blip r:embed="rId2" cstate="print"/>
          <a:srcRect/>
          <a:stretch>
            <a:fillRect/>
          </a:stretch>
        </p:blipFill>
        <p:spPr bwMode="auto">
          <a:xfrm>
            <a:off x="-241300" y="0"/>
            <a:ext cx="9385300" cy="6858000"/>
          </a:xfrm>
          <a:prstGeom prst="rect">
            <a:avLst/>
          </a:prstGeom>
          <a:noFill/>
        </p:spPr>
      </p:pic>
      <p:sp>
        <p:nvSpPr>
          <p:cNvPr id="2" name="Заголовок 1"/>
          <p:cNvSpPr>
            <a:spLocks noGrp="1"/>
          </p:cNvSpPr>
          <p:nvPr>
            <p:ph type="title"/>
          </p:nvPr>
        </p:nvSpPr>
        <p:spPr/>
        <p:txBody>
          <a:bodyPr/>
          <a:lstStyle/>
          <a:p>
            <a:r>
              <a:rPr lang="ru-RU" dirty="0" smtClean="0"/>
              <a:t>Игрушки нашей группы</a:t>
            </a:r>
            <a:endParaRPr lang="ru-RU" dirty="0"/>
          </a:p>
        </p:txBody>
      </p:sp>
      <p:pic>
        <p:nvPicPr>
          <p:cNvPr id="1026" name="Picture 2" descr="C:\Users\Александр\Desktop\Новая папка (2)\IMG_20251101_153338.jpg"/>
          <p:cNvPicPr>
            <a:picLocks noGrp="1" noChangeAspect="1" noChangeArrowheads="1"/>
          </p:cNvPicPr>
          <p:nvPr>
            <p:ph idx="1"/>
          </p:nvPr>
        </p:nvPicPr>
        <p:blipFill>
          <a:blip r:embed="rId3" cstate="print"/>
          <a:srcRect/>
          <a:stretch>
            <a:fillRect/>
          </a:stretch>
        </p:blipFill>
        <p:spPr bwMode="auto">
          <a:xfrm>
            <a:off x="611560" y="1484784"/>
            <a:ext cx="3394472" cy="4525963"/>
          </a:xfrm>
          <a:prstGeom prst="rect">
            <a:avLst/>
          </a:prstGeom>
          <a:noFill/>
        </p:spPr>
      </p:pic>
      <p:pic>
        <p:nvPicPr>
          <p:cNvPr id="10" name="Рисунок 9" descr="IMG_20251101_153405.jpg"/>
          <p:cNvPicPr>
            <a:picLocks noChangeAspect="1"/>
          </p:cNvPicPr>
          <p:nvPr/>
        </p:nvPicPr>
        <p:blipFill>
          <a:blip r:embed="rId4" cstate="print"/>
          <a:stretch>
            <a:fillRect/>
          </a:stretch>
        </p:blipFill>
        <p:spPr>
          <a:xfrm>
            <a:off x="4860032" y="1556792"/>
            <a:ext cx="3327834" cy="443711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Александр\Desktop\word-image-3204-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idx="4294967295"/>
          </p:nvPr>
        </p:nvSpPr>
        <p:spPr>
          <a:xfrm>
            <a:off x="0" y="274638"/>
            <a:ext cx="8229600" cy="1143000"/>
          </a:xfrm>
        </p:spPr>
        <p:txBody>
          <a:bodyPr>
            <a:normAutofit fontScale="90000"/>
          </a:bodyPr>
          <a:lstStyle/>
          <a:p>
            <a:r>
              <a:rPr lang="ru-RU" dirty="0" smtClean="0"/>
              <a:t>Разные игрушки формируют разное поведение</a:t>
            </a:r>
            <a:endParaRPr lang="ru-RU" dirty="0"/>
          </a:p>
        </p:txBody>
      </p:sp>
      <p:pic>
        <p:nvPicPr>
          <p:cNvPr id="3" name="Рисунок 2" descr="IMG_20251030_171844.jpg"/>
          <p:cNvPicPr>
            <a:picLocks noChangeAspect="1"/>
          </p:cNvPicPr>
          <p:nvPr/>
        </p:nvPicPr>
        <p:blipFill>
          <a:blip r:embed="rId3" cstate="print"/>
          <a:stretch>
            <a:fillRect/>
          </a:stretch>
        </p:blipFill>
        <p:spPr>
          <a:xfrm>
            <a:off x="539552" y="1484784"/>
            <a:ext cx="3813888" cy="5085184"/>
          </a:xfrm>
          <a:prstGeom prst="rect">
            <a:avLst/>
          </a:prstGeom>
        </p:spPr>
      </p:pic>
      <p:pic>
        <p:nvPicPr>
          <p:cNvPr id="4" name="Рисунок 3" descr="IMG_20251030_171925.jpg"/>
          <p:cNvPicPr>
            <a:picLocks noChangeAspect="1"/>
          </p:cNvPicPr>
          <p:nvPr/>
        </p:nvPicPr>
        <p:blipFill>
          <a:blip r:embed="rId4" cstate="print"/>
          <a:stretch>
            <a:fillRect/>
          </a:stretch>
        </p:blipFill>
        <p:spPr>
          <a:xfrm>
            <a:off x="5076056" y="1484784"/>
            <a:ext cx="3780420" cy="504056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Александр\Desktop\word-image-3204-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2" name="Рисунок 1" descr="IMG_20251022_163010.jpg"/>
          <p:cNvPicPr>
            <a:picLocks noChangeAspect="1"/>
          </p:cNvPicPr>
          <p:nvPr/>
        </p:nvPicPr>
        <p:blipFill>
          <a:blip r:embed="rId3" cstate="print"/>
          <a:stretch>
            <a:fillRect/>
          </a:stretch>
        </p:blipFill>
        <p:spPr>
          <a:xfrm>
            <a:off x="251520" y="548680"/>
            <a:ext cx="4248472" cy="5664629"/>
          </a:xfrm>
          <a:prstGeom prst="rect">
            <a:avLst/>
          </a:prstGeom>
        </p:spPr>
      </p:pic>
      <p:pic>
        <p:nvPicPr>
          <p:cNvPr id="3" name="Рисунок 2" descr="IMG_20251009_094508.jpg"/>
          <p:cNvPicPr>
            <a:picLocks noChangeAspect="1"/>
          </p:cNvPicPr>
          <p:nvPr/>
        </p:nvPicPr>
        <p:blipFill>
          <a:blip r:embed="rId4" cstate="print"/>
          <a:stretch>
            <a:fillRect/>
          </a:stretch>
        </p:blipFill>
        <p:spPr>
          <a:xfrm>
            <a:off x="4716016" y="620688"/>
            <a:ext cx="4212468" cy="561662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Александр\Desktop\word-image-3204-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395536" y="2060848"/>
            <a:ext cx="8229600" cy="1143000"/>
          </a:xfrm>
        </p:spPr>
        <p:txBody>
          <a:bodyPr>
            <a:normAutofit fontScale="90000"/>
          </a:bodyPr>
          <a:lstStyle/>
          <a:p>
            <a:r>
              <a:rPr lang="ru-RU" dirty="0" smtClean="0"/>
              <a:t>Всем играм с игрушками мы ставим знак «ОДОБРЕНО»</a:t>
            </a:r>
            <a:br>
              <a:rPr lang="ru-RU" dirty="0" smtClean="0"/>
            </a:br>
            <a:r>
              <a:rPr lang="ru-RU" dirty="0" smtClean="0"/>
              <a:t>Все игрушки, находящиеся в нашей группе, яркие, безопасные. В игре с ними можно общаться с друзьями или одному придумывать и построить то, что хочешь.</a:t>
            </a:r>
            <a:endParaRPr lang="ru-RU" dirty="0"/>
          </a:p>
        </p:txBody>
      </p:sp>
      <p:pic>
        <p:nvPicPr>
          <p:cNvPr id="4" name="Рисунок 3"/>
          <p:cNvPicPr>
            <a:picLocks/>
          </p:cNvPicPr>
          <p:nvPr/>
        </p:nvPicPr>
        <p:blipFill>
          <a:blip r:embed="rId3"/>
          <a:srcRect l="12329" t="13636" r="13699" b="15151"/>
          <a:stretch>
            <a:fillRect/>
          </a:stretch>
        </p:blipFill>
        <p:spPr>
          <a:xfrm>
            <a:off x="5286348" y="3500414"/>
            <a:ext cx="3857652" cy="335758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Александр\Desktop\word-image-3204-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idx="4294967295"/>
          </p:nvPr>
        </p:nvSpPr>
        <p:spPr>
          <a:xfrm>
            <a:off x="0" y="274638"/>
            <a:ext cx="8229600" cy="1143000"/>
          </a:xfrm>
        </p:spPr>
        <p:txBody>
          <a:bodyPr>
            <a:normAutofit fontScale="90000"/>
          </a:bodyPr>
          <a:lstStyle/>
          <a:p>
            <a:r>
              <a:rPr lang="ru-RU" dirty="0" smtClean="0"/>
              <a:t>Запрещенные игрушки в детском саду.</a:t>
            </a:r>
            <a:endParaRPr lang="ru-RU" dirty="0"/>
          </a:p>
        </p:txBody>
      </p:sp>
      <p:pic>
        <p:nvPicPr>
          <p:cNvPr id="3" name="Рисунок 2" descr="IMG_20251027_115903.jpg"/>
          <p:cNvPicPr>
            <a:picLocks noChangeAspect="1"/>
          </p:cNvPicPr>
          <p:nvPr/>
        </p:nvPicPr>
        <p:blipFill>
          <a:blip r:embed="rId3" cstate="print"/>
          <a:stretch>
            <a:fillRect/>
          </a:stretch>
        </p:blipFill>
        <p:spPr>
          <a:xfrm>
            <a:off x="611560" y="1556792"/>
            <a:ext cx="3780420" cy="5040560"/>
          </a:xfrm>
          <a:prstGeom prst="rect">
            <a:avLst/>
          </a:prstGeom>
        </p:spPr>
      </p:pic>
      <p:pic>
        <p:nvPicPr>
          <p:cNvPr id="4" name="Рисунок 3" descr="IMG_20251028_161221.jpg"/>
          <p:cNvPicPr>
            <a:picLocks noChangeAspect="1"/>
          </p:cNvPicPr>
          <p:nvPr/>
        </p:nvPicPr>
        <p:blipFill>
          <a:blip r:embed="rId4" cstate="print"/>
          <a:stretch>
            <a:fillRect/>
          </a:stretch>
        </p:blipFill>
        <p:spPr>
          <a:xfrm>
            <a:off x="4860032" y="1628800"/>
            <a:ext cx="3726414" cy="496855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Александр\Desktop\word-image-3204-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2" name="Рисунок 1" descr="IMG_20251023_155126_1.jpg"/>
          <p:cNvPicPr>
            <a:picLocks noChangeAspect="1"/>
          </p:cNvPicPr>
          <p:nvPr/>
        </p:nvPicPr>
        <p:blipFill>
          <a:blip r:embed="rId3" cstate="print"/>
          <a:stretch>
            <a:fillRect/>
          </a:stretch>
        </p:blipFill>
        <p:spPr>
          <a:xfrm>
            <a:off x="251520" y="764704"/>
            <a:ext cx="4104456" cy="5472608"/>
          </a:xfrm>
          <a:prstGeom prst="rect">
            <a:avLst/>
          </a:prstGeom>
        </p:spPr>
      </p:pic>
      <p:pic>
        <p:nvPicPr>
          <p:cNvPr id="3" name="Рисунок 2" descr="IMG_20251023_154727.jpg"/>
          <p:cNvPicPr>
            <a:picLocks noChangeAspect="1"/>
          </p:cNvPicPr>
          <p:nvPr/>
        </p:nvPicPr>
        <p:blipFill>
          <a:blip r:embed="rId4" cstate="print"/>
          <a:stretch>
            <a:fillRect/>
          </a:stretch>
        </p:blipFill>
        <p:spPr>
          <a:xfrm>
            <a:off x="4572000" y="764704"/>
            <a:ext cx="4135388" cy="551385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Александр\Desktop\word-image-3204-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457200" y="908720"/>
            <a:ext cx="8229600" cy="2448272"/>
          </a:xfrm>
        </p:spPr>
        <p:txBody>
          <a:bodyPr>
            <a:normAutofit fontScale="90000"/>
          </a:bodyPr>
          <a:lstStyle/>
          <a:p>
            <a:r>
              <a:rPr lang="ru-RU" dirty="0" smtClean="0"/>
              <a:t>Вывод:</a:t>
            </a:r>
            <a:br>
              <a:rPr lang="ru-RU" dirty="0" smtClean="0"/>
            </a:br>
            <a:r>
              <a:rPr lang="ru-RU" dirty="0" smtClean="0"/>
              <a:t>Эти игрушки получают знак «ЗАПРЕЩЕНО»</a:t>
            </a:r>
            <a:br>
              <a:rPr lang="ru-RU" dirty="0" smtClean="0"/>
            </a:br>
            <a:r>
              <a:rPr lang="ru-RU" dirty="0" smtClean="0"/>
              <a:t/>
            </a:r>
            <a:br>
              <a:rPr lang="ru-RU" dirty="0" smtClean="0"/>
            </a:br>
            <a:endParaRPr lang="ru-RU"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Александр\Desktop\word-image-3204-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457200" y="980728"/>
            <a:ext cx="8229600" cy="5184576"/>
          </a:xfrm>
        </p:spPr>
        <p:txBody>
          <a:bodyPr/>
          <a:lstStyle/>
          <a:p>
            <a:r>
              <a:rPr lang="ru-RU" dirty="0" smtClean="0"/>
              <a:t>Опрос ребят и родителей: «Сколько по времени ребята дома играют в игры на телефоне?»</a:t>
            </a:r>
            <a:endParaRPr lang="ru-RU"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Александр\Desktop\word-image-3204-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p:txBody>
          <a:bodyPr/>
          <a:lstStyle/>
          <a:p>
            <a:r>
              <a:rPr lang="ru-RU" dirty="0" smtClean="0"/>
              <a:t>Игры в телефоне.</a:t>
            </a:r>
            <a:endParaRPr lang="ru-RU" dirty="0"/>
          </a:p>
        </p:txBody>
      </p:sp>
      <p:pic>
        <p:nvPicPr>
          <p:cNvPr id="3" name="Рисунок 2" descr=".trashed-1764575585-IMG_20251022_171642.jpg"/>
          <p:cNvPicPr>
            <a:picLocks noChangeAspect="1"/>
          </p:cNvPicPr>
          <p:nvPr/>
        </p:nvPicPr>
        <p:blipFill>
          <a:blip r:embed="rId3" cstate="print"/>
          <a:stretch>
            <a:fillRect/>
          </a:stretch>
        </p:blipFill>
        <p:spPr>
          <a:xfrm>
            <a:off x="467544" y="1292763"/>
            <a:ext cx="3888432" cy="5184576"/>
          </a:xfrm>
          <a:prstGeom prst="rect">
            <a:avLst/>
          </a:prstGeom>
        </p:spPr>
      </p:pic>
      <p:pic>
        <p:nvPicPr>
          <p:cNvPr id="4" name="Рисунок 3" descr="IMG_20251028_164931.jpg"/>
          <p:cNvPicPr>
            <a:picLocks noChangeAspect="1"/>
          </p:cNvPicPr>
          <p:nvPr/>
        </p:nvPicPr>
        <p:blipFill>
          <a:blip r:embed="rId4" cstate="print"/>
          <a:stretch>
            <a:fillRect/>
          </a:stretch>
        </p:blipFill>
        <p:spPr>
          <a:xfrm>
            <a:off x="4572000" y="1289382"/>
            <a:ext cx="3888432" cy="518457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1" name="Picture 3" descr="C:\Users\Александр\Desktop\word-image-3204-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4" name="Рисунок 3" descr="IMG_20251114_072408.jpg"/>
          <p:cNvPicPr>
            <a:picLocks noChangeAspect="1"/>
          </p:cNvPicPr>
          <p:nvPr/>
        </p:nvPicPr>
        <p:blipFill>
          <a:blip r:embed="rId3" cstate="print"/>
          <a:stretch>
            <a:fillRect/>
          </a:stretch>
        </p:blipFill>
        <p:spPr>
          <a:xfrm>
            <a:off x="323528" y="3212976"/>
            <a:ext cx="2571750" cy="3429000"/>
          </a:xfrm>
          <a:prstGeom prst="rect">
            <a:avLst/>
          </a:prstGeom>
        </p:spPr>
      </p:pic>
      <p:pic>
        <p:nvPicPr>
          <p:cNvPr id="5" name="Рисунок 4" descr="IMG_20251114_072705.jpg"/>
          <p:cNvPicPr>
            <a:picLocks noChangeAspect="1"/>
          </p:cNvPicPr>
          <p:nvPr/>
        </p:nvPicPr>
        <p:blipFill>
          <a:blip r:embed="rId4" cstate="print"/>
          <a:stretch>
            <a:fillRect/>
          </a:stretch>
        </p:blipFill>
        <p:spPr>
          <a:xfrm>
            <a:off x="2987824" y="2492896"/>
            <a:ext cx="2733768" cy="3645024"/>
          </a:xfrm>
          <a:prstGeom prst="rect">
            <a:avLst/>
          </a:prstGeom>
        </p:spPr>
      </p:pic>
      <p:pic>
        <p:nvPicPr>
          <p:cNvPr id="6" name="Рисунок 5" descr="IMG_20251114_074836.jpg"/>
          <p:cNvPicPr>
            <a:picLocks noChangeAspect="1"/>
          </p:cNvPicPr>
          <p:nvPr/>
        </p:nvPicPr>
        <p:blipFill>
          <a:blip r:embed="rId5" cstate="print"/>
          <a:stretch>
            <a:fillRect/>
          </a:stretch>
        </p:blipFill>
        <p:spPr>
          <a:xfrm>
            <a:off x="5796136" y="1268760"/>
            <a:ext cx="3219822" cy="4293096"/>
          </a:xfrm>
          <a:prstGeom prst="rect">
            <a:avLst/>
          </a:prstGeom>
        </p:spPr>
      </p:pic>
      <p:pic>
        <p:nvPicPr>
          <p:cNvPr id="7" name="Рисунок 6"/>
          <p:cNvPicPr>
            <a:picLocks/>
          </p:cNvPicPr>
          <p:nvPr/>
        </p:nvPicPr>
        <p:blipFill>
          <a:blip r:embed="rId6"/>
          <a:srcRect l="12329" t="13636" r="13699" b="15151"/>
          <a:stretch>
            <a:fillRect/>
          </a:stretch>
        </p:blipFill>
        <p:spPr>
          <a:xfrm>
            <a:off x="285720" y="0"/>
            <a:ext cx="3857652" cy="3357586"/>
          </a:xfrm>
          <a:prstGeom prst="rect">
            <a:avLst/>
          </a:prstGeom>
        </p:spPr>
      </p:pic>
      <p:sp>
        <p:nvSpPr>
          <p:cNvPr id="9" name="Прямоугольник 8"/>
          <p:cNvSpPr/>
          <p:nvPr/>
        </p:nvSpPr>
        <p:spPr>
          <a:xfrm>
            <a:off x="0" y="1071546"/>
            <a:ext cx="507626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Играть 10 минут</a:t>
            </a:r>
            <a:endParaRPr lang="ru-RU"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Александр\Desktop\word-image-3204-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457200" y="836712"/>
            <a:ext cx="8229600" cy="3600400"/>
          </a:xfrm>
        </p:spPr>
        <p:txBody>
          <a:bodyPr>
            <a:normAutofit fontScale="90000"/>
          </a:bodyPr>
          <a:lstStyle/>
          <a:p>
            <a:r>
              <a:rPr lang="ru-RU" dirty="0" smtClean="0"/>
              <a:t>Оказалось, что 30 минут, 40, </a:t>
            </a:r>
            <a:br>
              <a:rPr lang="ru-RU" dirty="0" smtClean="0"/>
            </a:br>
            <a:r>
              <a:rPr lang="ru-RU" dirty="0" smtClean="0"/>
              <a:t>1 час.</a:t>
            </a:r>
            <a:br>
              <a:rPr lang="ru-RU" dirty="0" smtClean="0"/>
            </a:br>
            <a:r>
              <a:rPr lang="ru-RU" dirty="0" smtClean="0"/>
              <a:t>Все ребята превысили норму времени.</a:t>
            </a:r>
            <a:br>
              <a:rPr lang="ru-RU" dirty="0" smtClean="0"/>
            </a:br>
            <a:r>
              <a:rPr lang="ru-RU" dirty="0" smtClean="0"/>
              <a:t>Игры в телефоне получили знак «ОДОБРЕНО. Играть не более</a:t>
            </a:r>
            <a:br>
              <a:rPr lang="ru-RU" dirty="0" smtClean="0"/>
            </a:br>
            <a:r>
              <a:rPr lang="ru-RU" dirty="0" smtClean="0"/>
              <a:t> 10 минут»</a:t>
            </a:r>
            <a:endParaRPr lang="ru-RU"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Александр\Desktop\word-image-3204-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6" name="Содержимое 5" descr="IMG_20251101_153456.jpg"/>
          <p:cNvPicPr>
            <a:picLocks noGrp="1" noChangeAspect="1"/>
          </p:cNvPicPr>
          <p:nvPr>
            <p:ph idx="1"/>
          </p:nvPr>
        </p:nvPicPr>
        <p:blipFill>
          <a:blip r:embed="rId3" cstate="print"/>
          <a:stretch>
            <a:fillRect/>
          </a:stretch>
        </p:blipFill>
        <p:spPr>
          <a:xfrm>
            <a:off x="611560" y="1556792"/>
            <a:ext cx="3394472" cy="4525963"/>
          </a:xfrm>
        </p:spPr>
      </p:pic>
      <p:pic>
        <p:nvPicPr>
          <p:cNvPr id="7" name="Рисунок 6" descr="IMG_20251101_153534.jpg"/>
          <p:cNvPicPr>
            <a:picLocks noChangeAspect="1"/>
          </p:cNvPicPr>
          <p:nvPr/>
        </p:nvPicPr>
        <p:blipFill>
          <a:blip r:embed="rId4" cstate="print"/>
          <a:stretch>
            <a:fillRect/>
          </a:stretch>
        </p:blipFill>
        <p:spPr>
          <a:xfrm>
            <a:off x="4860032" y="1484784"/>
            <a:ext cx="3471850" cy="462913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Александр\Desktop\word-image-3204-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457200" y="274638"/>
            <a:ext cx="8229600" cy="5962674"/>
          </a:xfrm>
        </p:spPr>
        <p:txBody>
          <a:bodyPr>
            <a:normAutofit fontScale="90000"/>
          </a:bodyPr>
          <a:lstStyle/>
          <a:p>
            <a:r>
              <a:rPr lang="ru-RU" dirty="0" smtClean="0"/>
              <a:t>Вывод:</a:t>
            </a:r>
            <a:br>
              <a:rPr lang="ru-RU" dirty="0" smtClean="0"/>
            </a:br>
            <a:r>
              <a:rPr lang="ru-RU" dirty="0"/>
              <a:t> </a:t>
            </a:r>
            <a:r>
              <a:rPr lang="ru-RU" dirty="0" smtClean="0"/>
              <a:t>Таким образом, все разрешенные игрушки в детском саду получили знак «ОДОБРЕНО», запрещенные игрушки – знак «ЗАПРЕЩЕНО», игры в телефоне знак «ОДОБРЕНО. Играть не более 10 минут».</a:t>
            </a:r>
            <a:endParaRPr lang="ru-RU"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Александр\Desktop\word-image-3204-5.jpg"/>
          <p:cNvPicPr>
            <a:picLocks noChangeAspect="1" noChangeArrowheads="1"/>
          </p:cNvPicPr>
          <p:nvPr/>
        </p:nvPicPr>
        <p:blipFill>
          <a:blip r:embed="rId2" cstate="print"/>
          <a:srcRect/>
          <a:stretch>
            <a:fillRect/>
          </a:stretch>
        </p:blipFill>
        <p:spPr bwMode="auto">
          <a:xfrm>
            <a:off x="-419100" y="0"/>
            <a:ext cx="9563100" cy="6858000"/>
          </a:xfrm>
          <a:prstGeom prst="rect">
            <a:avLst/>
          </a:prstGeom>
          <a:noFill/>
        </p:spPr>
      </p:pic>
      <p:sp>
        <p:nvSpPr>
          <p:cNvPr id="2" name="Заголовок 1"/>
          <p:cNvSpPr>
            <a:spLocks noGrp="1"/>
          </p:cNvSpPr>
          <p:nvPr>
            <p:ph type="title"/>
          </p:nvPr>
        </p:nvSpPr>
        <p:spPr>
          <a:xfrm>
            <a:off x="457200" y="2708920"/>
            <a:ext cx="8229600" cy="2016224"/>
          </a:xfrm>
        </p:spPr>
        <p:txBody>
          <a:bodyPr/>
          <a:lstStyle/>
          <a:p>
            <a:r>
              <a:rPr lang="ru-RU" dirty="0" smtClean="0"/>
              <a:t>Спасибо за внимание!</a:t>
            </a:r>
            <a:endParaRPr lang="ru-RU"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Александр\Desktop\word-image-3204-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p:txBody>
          <a:bodyPr/>
          <a:lstStyle/>
          <a:p>
            <a:r>
              <a:rPr lang="ru-RU" dirty="0" smtClean="0"/>
              <a:t>Опрос ребят</a:t>
            </a:r>
            <a:endParaRPr lang="ru-RU" dirty="0"/>
          </a:p>
        </p:txBody>
      </p:sp>
      <p:pic>
        <p:nvPicPr>
          <p:cNvPr id="3" name="Рисунок 2" descr="IMG_20251027_082109.jpg"/>
          <p:cNvPicPr>
            <a:picLocks noChangeAspect="1"/>
          </p:cNvPicPr>
          <p:nvPr/>
        </p:nvPicPr>
        <p:blipFill>
          <a:blip r:embed="rId3" cstate="print"/>
          <a:stretch>
            <a:fillRect/>
          </a:stretch>
        </p:blipFill>
        <p:spPr>
          <a:xfrm>
            <a:off x="395536" y="1268760"/>
            <a:ext cx="3867894" cy="5157192"/>
          </a:xfrm>
          <a:prstGeom prst="rect">
            <a:avLst/>
          </a:prstGeom>
        </p:spPr>
      </p:pic>
      <p:pic>
        <p:nvPicPr>
          <p:cNvPr id="4" name="Рисунок 3" descr="IMG_20251027_082204.jpg"/>
          <p:cNvPicPr>
            <a:picLocks noChangeAspect="1"/>
          </p:cNvPicPr>
          <p:nvPr/>
        </p:nvPicPr>
        <p:blipFill>
          <a:blip r:embed="rId4" cstate="print"/>
          <a:stretch>
            <a:fillRect/>
          </a:stretch>
        </p:blipFill>
        <p:spPr>
          <a:xfrm>
            <a:off x="4644008" y="1268760"/>
            <a:ext cx="3834426" cy="511256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Александр\Desktop\word-image-3204-5.jpg"/>
          <p:cNvPicPr>
            <a:picLocks noChangeAspect="1" noChangeArrowheads="1"/>
          </p:cNvPicPr>
          <p:nvPr/>
        </p:nvPicPr>
        <p:blipFill>
          <a:blip r:embed="rId2" cstate="print"/>
          <a:srcRect/>
          <a:stretch>
            <a:fillRect/>
          </a:stretch>
        </p:blipFill>
        <p:spPr bwMode="auto">
          <a:xfrm>
            <a:off x="-279400" y="0"/>
            <a:ext cx="9423400" cy="7007250"/>
          </a:xfrm>
          <a:prstGeom prst="rect">
            <a:avLst/>
          </a:prstGeom>
          <a:noFill/>
        </p:spPr>
      </p:pic>
      <p:sp>
        <p:nvSpPr>
          <p:cNvPr id="2" name="Заголовок 1"/>
          <p:cNvSpPr>
            <a:spLocks noGrp="1"/>
          </p:cNvSpPr>
          <p:nvPr>
            <p:ph type="title" idx="4294967295"/>
          </p:nvPr>
        </p:nvSpPr>
        <p:spPr>
          <a:xfrm>
            <a:off x="0" y="274638"/>
            <a:ext cx="8229600" cy="1143000"/>
          </a:xfrm>
        </p:spPr>
        <p:txBody>
          <a:bodyPr/>
          <a:lstStyle/>
          <a:p>
            <a:r>
              <a:rPr lang="ru-RU" dirty="0" smtClean="0"/>
              <a:t>Игрушки по цветам</a:t>
            </a:r>
            <a:endParaRPr lang="ru-RU" dirty="0"/>
          </a:p>
        </p:txBody>
      </p:sp>
      <p:pic>
        <p:nvPicPr>
          <p:cNvPr id="3" name="Рисунок 2" descr="IMG_20251023_170512.jpg"/>
          <p:cNvPicPr>
            <a:picLocks noChangeAspect="1"/>
          </p:cNvPicPr>
          <p:nvPr/>
        </p:nvPicPr>
        <p:blipFill>
          <a:blip r:embed="rId3" cstate="print"/>
          <a:stretch>
            <a:fillRect/>
          </a:stretch>
        </p:blipFill>
        <p:spPr>
          <a:xfrm>
            <a:off x="395536" y="1484784"/>
            <a:ext cx="3577326" cy="4769768"/>
          </a:xfrm>
          <a:prstGeom prst="rect">
            <a:avLst/>
          </a:prstGeom>
        </p:spPr>
      </p:pic>
      <p:pic>
        <p:nvPicPr>
          <p:cNvPr id="4" name="Рисунок 3" descr="IMG_20251027_090754.jpg"/>
          <p:cNvPicPr>
            <a:picLocks noChangeAspect="1"/>
          </p:cNvPicPr>
          <p:nvPr/>
        </p:nvPicPr>
        <p:blipFill>
          <a:blip r:embed="rId4" cstate="print"/>
          <a:stretch>
            <a:fillRect/>
          </a:stretch>
        </p:blipFill>
        <p:spPr>
          <a:xfrm>
            <a:off x="4932040" y="1484784"/>
            <a:ext cx="3510390" cy="468052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Александр\Desktop\word-image-3204-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2" name="Рисунок 1" descr="IMG_20251023_170616.jpg"/>
          <p:cNvPicPr>
            <a:picLocks noChangeAspect="1"/>
          </p:cNvPicPr>
          <p:nvPr/>
        </p:nvPicPr>
        <p:blipFill>
          <a:blip r:embed="rId3" cstate="print"/>
          <a:stretch>
            <a:fillRect/>
          </a:stretch>
        </p:blipFill>
        <p:spPr>
          <a:xfrm>
            <a:off x="323528" y="1052736"/>
            <a:ext cx="4083918" cy="5445224"/>
          </a:xfrm>
          <a:prstGeom prst="rect">
            <a:avLst/>
          </a:prstGeom>
        </p:spPr>
      </p:pic>
      <p:pic>
        <p:nvPicPr>
          <p:cNvPr id="3" name="Рисунок 2" descr="IMG_20251027_104446.jpg"/>
          <p:cNvPicPr>
            <a:picLocks noChangeAspect="1"/>
          </p:cNvPicPr>
          <p:nvPr/>
        </p:nvPicPr>
        <p:blipFill>
          <a:blip r:embed="rId4" cstate="print"/>
          <a:stretch>
            <a:fillRect/>
          </a:stretch>
        </p:blipFill>
        <p:spPr>
          <a:xfrm>
            <a:off x="4695478" y="1049354"/>
            <a:ext cx="4052986" cy="540398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Александр\Desktop\word-image-3204-5.jpg"/>
          <p:cNvPicPr>
            <a:picLocks noChangeAspect="1" noChangeArrowheads="1"/>
          </p:cNvPicPr>
          <p:nvPr/>
        </p:nvPicPr>
        <p:blipFill>
          <a:blip r:embed="rId2" cstate="print"/>
          <a:srcRect/>
          <a:stretch>
            <a:fillRect/>
          </a:stretch>
        </p:blipFill>
        <p:spPr bwMode="auto">
          <a:xfrm>
            <a:off x="25400" y="0"/>
            <a:ext cx="9144000" cy="6858000"/>
          </a:xfrm>
          <a:prstGeom prst="rect">
            <a:avLst/>
          </a:prstGeom>
          <a:noFill/>
        </p:spPr>
      </p:pic>
      <p:pic>
        <p:nvPicPr>
          <p:cNvPr id="2" name="Рисунок 1" descr="IMG_20251027_090756.jpg"/>
          <p:cNvPicPr>
            <a:picLocks noChangeAspect="1"/>
          </p:cNvPicPr>
          <p:nvPr/>
        </p:nvPicPr>
        <p:blipFill>
          <a:blip r:embed="rId3" cstate="print"/>
          <a:stretch>
            <a:fillRect/>
          </a:stretch>
        </p:blipFill>
        <p:spPr>
          <a:xfrm>
            <a:off x="467544" y="1124744"/>
            <a:ext cx="3813888" cy="5085184"/>
          </a:xfrm>
          <a:prstGeom prst="rect">
            <a:avLst/>
          </a:prstGeom>
        </p:spPr>
      </p:pic>
      <p:pic>
        <p:nvPicPr>
          <p:cNvPr id="3" name="Рисунок 2" descr="IMG_20251027_091057.jpg"/>
          <p:cNvPicPr>
            <a:picLocks noChangeAspect="1"/>
          </p:cNvPicPr>
          <p:nvPr/>
        </p:nvPicPr>
        <p:blipFill>
          <a:blip r:embed="rId4" cstate="print"/>
          <a:stretch>
            <a:fillRect/>
          </a:stretch>
        </p:blipFill>
        <p:spPr>
          <a:xfrm>
            <a:off x="4860032" y="1124744"/>
            <a:ext cx="3780420" cy="504056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Александр\Desktop\word-image-3204-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2" name="Рисунок 1" descr="IMG_20251027_105220_1.jpg"/>
          <p:cNvPicPr>
            <a:picLocks noChangeAspect="1"/>
          </p:cNvPicPr>
          <p:nvPr/>
        </p:nvPicPr>
        <p:blipFill>
          <a:blip r:embed="rId3" cstate="print"/>
          <a:stretch>
            <a:fillRect/>
          </a:stretch>
        </p:blipFill>
        <p:spPr>
          <a:xfrm>
            <a:off x="2627784" y="836712"/>
            <a:ext cx="4266474" cy="568863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Александр\Desktop\word-image-3204-5.jpg"/>
          <p:cNvPicPr>
            <a:picLocks noChangeAspect="1" noChangeArrowheads="1"/>
          </p:cNvPicPr>
          <p:nvPr/>
        </p:nvPicPr>
        <p:blipFill>
          <a:blip r:embed="rId2" cstate="print"/>
          <a:srcRect/>
          <a:stretch>
            <a:fillRect/>
          </a:stretch>
        </p:blipFill>
        <p:spPr bwMode="auto">
          <a:xfrm>
            <a:off x="0" y="-243408"/>
            <a:ext cx="9144000" cy="7101408"/>
          </a:xfrm>
          <a:prstGeom prst="rect">
            <a:avLst/>
          </a:prstGeom>
          <a:noFill/>
        </p:spPr>
      </p:pic>
      <p:sp>
        <p:nvSpPr>
          <p:cNvPr id="2" name="Заголовок 1"/>
          <p:cNvSpPr>
            <a:spLocks noGrp="1"/>
          </p:cNvSpPr>
          <p:nvPr>
            <p:ph type="title"/>
          </p:nvPr>
        </p:nvSpPr>
        <p:spPr>
          <a:xfrm>
            <a:off x="395536" y="548680"/>
            <a:ext cx="7534050" cy="5328592"/>
          </a:xfrm>
        </p:spPr>
        <p:txBody>
          <a:bodyPr>
            <a:normAutofit fontScale="90000"/>
          </a:bodyPr>
          <a:lstStyle/>
          <a:p>
            <a:r>
              <a:rPr lang="ru-RU" sz="3600" dirty="0" smtClean="0"/>
              <a:t>Результаты эксперимента</a:t>
            </a:r>
            <a:br>
              <a:rPr lang="ru-RU" sz="3600" dirty="0" smtClean="0"/>
            </a:br>
            <a:r>
              <a:rPr lang="ru-RU" sz="3600" dirty="0" smtClean="0"/>
              <a:t/>
            </a:r>
            <a:br>
              <a:rPr lang="ru-RU" sz="3600" dirty="0" smtClean="0"/>
            </a:br>
            <a:r>
              <a:rPr lang="ru-RU" sz="3600" dirty="0" smtClean="0"/>
              <a:t/>
            </a:r>
            <a:br>
              <a:rPr lang="ru-RU" sz="3600" dirty="0" smtClean="0"/>
            </a:br>
            <a:r>
              <a:rPr lang="ru-RU" sz="2800" dirty="0" smtClean="0"/>
              <a:t>30  игрушек синего цвета</a:t>
            </a:r>
            <a:br>
              <a:rPr lang="ru-RU" sz="2800" dirty="0" smtClean="0"/>
            </a:br>
            <a:r>
              <a:rPr lang="ru-RU" sz="2800" dirty="0" smtClean="0"/>
              <a:t>25 игрушек  желтого цвета</a:t>
            </a:r>
            <a:br>
              <a:rPr lang="ru-RU" sz="2800" dirty="0" smtClean="0"/>
            </a:br>
            <a:r>
              <a:rPr lang="ru-RU" sz="2800" dirty="0" smtClean="0"/>
              <a:t>23  игрушки красного цвета</a:t>
            </a:r>
            <a:br>
              <a:rPr lang="ru-RU" sz="2800" dirty="0" smtClean="0"/>
            </a:br>
            <a:r>
              <a:rPr lang="ru-RU" sz="2800" dirty="0" smtClean="0"/>
              <a:t>15 игрушек зеленого цвета</a:t>
            </a:r>
            <a:br>
              <a:rPr lang="ru-RU" sz="2800" dirty="0" smtClean="0"/>
            </a:br>
            <a:r>
              <a:rPr lang="ru-RU" sz="2800" dirty="0" smtClean="0"/>
              <a:t>20  игрушек </a:t>
            </a:r>
            <a:r>
              <a:rPr lang="ru-RU" sz="2800" dirty="0" err="1" smtClean="0"/>
              <a:t>розового</a:t>
            </a:r>
            <a:r>
              <a:rPr lang="ru-RU" sz="2800" dirty="0" smtClean="0"/>
              <a:t> цвета</a:t>
            </a:r>
            <a:br>
              <a:rPr lang="ru-RU" sz="2800" dirty="0" smtClean="0"/>
            </a:br>
            <a:r>
              <a:rPr lang="ru-RU" sz="2800" dirty="0" smtClean="0"/>
              <a:t>10 игрушек белого цвета</a:t>
            </a:r>
            <a:br>
              <a:rPr lang="ru-RU" sz="2800" dirty="0" smtClean="0"/>
            </a:br>
            <a:r>
              <a:rPr lang="ru-RU" sz="2800" dirty="0" smtClean="0"/>
              <a:t/>
            </a:r>
            <a:br>
              <a:rPr lang="ru-RU" sz="2800" dirty="0" smtClean="0"/>
            </a:br>
            <a:r>
              <a:rPr lang="ru-RU" sz="2800" dirty="0" smtClean="0"/>
              <a:t>Эти игрушки получили знак «ОДОБРЕНО»</a:t>
            </a:r>
            <a:br>
              <a:rPr lang="ru-RU" sz="2800" dirty="0" smtClean="0"/>
            </a:br>
            <a:endParaRPr lang="ru-RU" sz="2800" dirty="0"/>
          </a:p>
        </p:txBody>
      </p:sp>
      <p:pic>
        <p:nvPicPr>
          <p:cNvPr id="4" name="Рисунок 3"/>
          <p:cNvPicPr>
            <a:picLocks/>
          </p:cNvPicPr>
          <p:nvPr/>
        </p:nvPicPr>
        <p:blipFill>
          <a:blip r:embed="rId3"/>
          <a:srcRect l="12329" t="13636" r="13699" b="15151"/>
          <a:stretch>
            <a:fillRect/>
          </a:stretch>
        </p:blipFill>
        <p:spPr>
          <a:xfrm>
            <a:off x="5286348" y="3500414"/>
            <a:ext cx="3857652" cy="3357586"/>
          </a:xfrm>
          <a:prstGeom prst="rect">
            <a:avLst/>
          </a:prstGeom>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268</TotalTime>
  <Words>186</Words>
  <Application>Microsoft Office PowerPoint</Application>
  <PresentationFormat>Экран (4:3)</PresentationFormat>
  <Paragraphs>32</Paragraphs>
  <Slides>31</Slides>
  <Notes>0</Notes>
  <HiddenSlides>1</HiddenSlides>
  <MMClips>0</MMClips>
  <ScaleCrop>false</ScaleCrop>
  <HeadingPairs>
    <vt:vector size="4" baseType="variant">
      <vt:variant>
        <vt:lpstr>Тема</vt:lpstr>
      </vt:variant>
      <vt:variant>
        <vt:i4>1</vt:i4>
      </vt:variant>
      <vt:variant>
        <vt:lpstr>Заголовки слайдов</vt:lpstr>
      </vt:variant>
      <vt:variant>
        <vt:i4>31</vt:i4>
      </vt:variant>
    </vt:vector>
  </HeadingPairs>
  <TitlesOfParts>
    <vt:vector size="32" baseType="lpstr">
      <vt:lpstr>Тема Office</vt:lpstr>
      <vt:lpstr>Структурное подразделение детский сад «Золотой Петушок» государственное бюджетное общеобразовательное учреждение Самарской области средняя общеобразовательная школа №2 с углубленным изучением отдельных предметов п.г.т.Усть-Кинельский городского округа Кинель Самарской области </vt:lpstr>
      <vt:lpstr>Игрушки нашей группы</vt:lpstr>
      <vt:lpstr>Слайд 3</vt:lpstr>
      <vt:lpstr>Опрос ребят</vt:lpstr>
      <vt:lpstr>Игрушки по цветам</vt:lpstr>
      <vt:lpstr>Слайд 6</vt:lpstr>
      <vt:lpstr>Слайд 7</vt:lpstr>
      <vt:lpstr>Слайд 8</vt:lpstr>
      <vt:lpstr>Результаты эксперимента   30  игрушек синего цвета 25 игрушек  желтого цвета 23  игрушки красного цвета 15 игрушек зеленого цвета 20  игрушек розового цвета 10 игрушек белого цвета  Эти игрушки получили знак «ОДОБРЕНО» </vt:lpstr>
      <vt:lpstr>Группировка игрушек по материалу, из которого они сделаны</vt:lpstr>
      <vt:lpstr>Слайд 11</vt:lpstr>
      <vt:lpstr>Игрушки по размеру</vt:lpstr>
      <vt:lpstr>60 игрушек крупных 40 игрушек мелких</vt:lpstr>
      <vt:lpstr>Знак «Одобрено с 5 лет»</vt:lpstr>
      <vt:lpstr>Слайд 15</vt:lpstr>
      <vt:lpstr>Слайд 16</vt:lpstr>
      <vt:lpstr>Слайд 17</vt:lpstr>
      <vt:lpstr>Слайд 18</vt:lpstr>
      <vt:lpstr>Вывод: С посудкой, с игрушками для игр в «Магазин», «Семья» и в другие игры дети играют 30 минут. С машинками 25 минут. С конструктором 30 минут. С игрушками из спортивного уголка 10 минут.</vt:lpstr>
      <vt:lpstr>Разные игрушки формируют разное поведение</vt:lpstr>
      <vt:lpstr>Слайд 21</vt:lpstr>
      <vt:lpstr>Всем играм с игрушками мы ставим знак «ОДОБРЕНО» Все игрушки, находящиеся в нашей группе, яркие, безопасные. В игре с ними можно общаться с друзьями или одному придумывать и построить то, что хочешь.</vt:lpstr>
      <vt:lpstr>Запрещенные игрушки в детском саду.</vt:lpstr>
      <vt:lpstr>Слайд 24</vt:lpstr>
      <vt:lpstr>Вывод: Эти игрушки получают знак «ЗАПРЕЩЕНО»  </vt:lpstr>
      <vt:lpstr>Опрос ребят и родителей: «Сколько по времени ребята дома играют в игры на телефоне?»</vt:lpstr>
      <vt:lpstr>Игры в телефоне.</vt:lpstr>
      <vt:lpstr>Слайд 28</vt:lpstr>
      <vt:lpstr>Оказалось, что 30 минут, 40,  1 час. Все ребята превысили норму времени. Игры в телефоне получили знак «ОДОБРЕНО. Играть не более  10 минут»</vt:lpstr>
      <vt:lpstr>Вывод:  Таким образом, все разрешенные игрушки в детском саду получили знак «ОДОБРЕНО», запрещенные игрушки – знак «ЗАПРЕЩЕНО», игры в телефоне знак «ОДОБРЕНО. Играть не более 10 минут».</vt:lpstr>
      <vt:lpstr>Спасибо за внимание!</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Александр</dc:creator>
  <cp:lastModifiedBy>1</cp:lastModifiedBy>
  <cp:revision>31</cp:revision>
  <dcterms:created xsi:type="dcterms:W3CDTF">2025-11-04T10:06:52Z</dcterms:created>
  <dcterms:modified xsi:type="dcterms:W3CDTF">2026-06-02T10:59:07Z</dcterms:modified>
</cp:coreProperties>
</file>