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70" r:id="rId5"/>
    <p:sldId id="271" r:id="rId6"/>
    <p:sldId id="272" r:id="rId7"/>
    <p:sldId id="274" r:id="rId8"/>
    <p:sldId id="275" r:id="rId9"/>
    <p:sldId id="276" r:id="rId10"/>
    <p:sldId id="277" r:id="rId11"/>
    <p:sldId id="285" r:id="rId12"/>
    <p:sldId id="289" r:id="rId13"/>
    <p:sldId id="290" r:id="rId14"/>
    <p:sldId id="286" r:id="rId15"/>
    <p:sldId id="293" r:id="rId16"/>
    <p:sldId id="287" r:id="rId17"/>
    <p:sldId id="264" r:id="rId18"/>
    <p:sldId id="291" r:id="rId19"/>
    <p:sldId id="268" r:id="rId20"/>
    <p:sldId id="265" r:id="rId21"/>
    <p:sldId id="280" r:id="rId22"/>
    <p:sldId id="281" r:id="rId23"/>
    <p:sldId id="282" r:id="rId24"/>
    <p:sldId id="283" r:id="rId25"/>
    <p:sldId id="284" r:id="rId26"/>
    <p:sldId id="294" r:id="rId27"/>
    <p:sldId id="292" r:id="rId28"/>
    <p:sldId id="26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8.e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Формирование ценностных </a:t>
            </a:r>
            <a:r>
              <a:rPr lang="ru-RU" sz="2800" b="1" dirty="0" smtClean="0">
                <a:solidFill>
                  <a:srgbClr val="FF0000"/>
                </a:solidFill>
              </a:rPr>
              <a:t>ориентаций и познавательной активности </a:t>
            </a:r>
            <a:r>
              <a:rPr lang="ru-RU" sz="2800" b="1" dirty="0">
                <a:solidFill>
                  <a:srgbClr val="FF0000"/>
                </a:solidFill>
              </a:rPr>
              <a:t>у обучающихся старшего дошкольного возраста с ЗПР и ТНР посредством русских народных сказок и русских народных игр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581128"/>
            <a:ext cx="8964488" cy="1752600"/>
          </a:xfrm>
        </p:spPr>
        <p:txBody>
          <a:bodyPr>
            <a:normAutofit/>
          </a:bodyPr>
          <a:lstStyle/>
          <a:p>
            <a:r>
              <a:rPr lang="ru-RU" sz="1800" b="1" dirty="0" err="1">
                <a:solidFill>
                  <a:schemeClr val="tx2"/>
                </a:solidFill>
              </a:rPr>
              <a:t>Смолякова</a:t>
            </a:r>
            <a:r>
              <a:rPr lang="ru-RU" sz="1800" b="1" dirty="0">
                <a:solidFill>
                  <a:schemeClr val="tx2"/>
                </a:solidFill>
              </a:rPr>
              <a:t> Инна Викторовна, педагог-психолог, </a:t>
            </a:r>
            <a:endParaRPr lang="ru-RU" sz="1800" b="1" dirty="0" smtClean="0">
              <a:solidFill>
                <a:schemeClr val="tx2"/>
              </a:solidFill>
            </a:endParaRPr>
          </a:p>
          <a:p>
            <a:r>
              <a:rPr lang="ru-RU" sz="1800" b="1" dirty="0" smtClean="0">
                <a:solidFill>
                  <a:schemeClr val="tx2"/>
                </a:solidFill>
              </a:rPr>
              <a:t>СП </a:t>
            </a:r>
            <a:r>
              <a:rPr lang="ru-RU" sz="1800" b="1" dirty="0">
                <a:solidFill>
                  <a:schemeClr val="tx2"/>
                </a:solidFill>
              </a:rPr>
              <a:t>ДС «Золотой петушок» ГБОУ СОШ № </a:t>
            </a:r>
            <a:r>
              <a:rPr lang="ru-RU" sz="1800" b="1" dirty="0" smtClean="0">
                <a:solidFill>
                  <a:schemeClr val="tx2"/>
                </a:solidFill>
              </a:rPr>
              <a:t>2</a:t>
            </a:r>
          </a:p>
          <a:p>
            <a:r>
              <a:rPr lang="ru-RU" sz="1800" b="1" dirty="0" smtClean="0">
                <a:solidFill>
                  <a:schemeClr val="tx2"/>
                </a:solidFill>
              </a:rPr>
              <a:t> п.г.т</a:t>
            </a:r>
            <a:r>
              <a:rPr lang="ru-RU" sz="1800" b="1" dirty="0">
                <a:solidFill>
                  <a:schemeClr val="tx2"/>
                </a:solidFill>
              </a:rPr>
              <a:t>. Усть-Кинельский </a:t>
            </a:r>
            <a:r>
              <a:rPr lang="ru-RU" sz="1800" b="1" dirty="0" smtClean="0">
                <a:solidFill>
                  <a:schemeClr val="tx2"/>
                </a:solidFill>
              </a:rPr>
              <a:t>г.о. Кинель </a:t>
            </a:r>
            <a:r>
              <a:rPr lang="ru-RU" sz="1800" b="1" dirty="0">
                <a:solidFill>
                  <a:schemeClr val="tx2"/>
                </a:solidFill>
              </a:rPr>
              <a:t>Самарской области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476671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Окружной семинар «Краеведение как средство формирования познавательной активности детей старшего дошкольного возраста</a:t>
            </a:r>
            <a:r>
              <a:rPr lang="ru-RU" dirty="0" smtClean="0">
                <a:solidFill>
                  <a:schemeClr val="tx2"/>
                </a:solidFill>
              </a:rPr>
              <a:t>»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27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744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30616" y="118227"/>
            <a:ext cx="569098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b="1" dirty="0">
                <a:solidFill>
                  <a:schemeClr val="accent2"/>
                </a:solidFill>
              </a:rPr>
              <a:t>О</a:t>
            </a:r>
            <a:r>
              <a:rPr lang="ru-RU" sz="2800" b="1" dirty="0" smtClean="0">
                <a:solidFill>
                  <a:schemeClr val="accent2"/>
                </a:solidFill>
              </a:rPr>
              <a:t>прос </a:t>
            </a:r>
            <a:r>
              <a:rPr lang="ru-RU" sz="2800" b="1" dirty="0">
                <a:solidFill>
                  <a:schemeClr val="accent2"/>
                </a:solidFill>
              </a:rPr>
              <a:t>ребят нашей </a:t>
            </a:r>
            <a:r>
              <a:rPr lang="ru-RU" sz="2800" b="1" dirty="0" smtClean="0">
                <a:solidFill>
                  <a:schemeClr val="accent2"/>
                </a:solidFill>
              </a:rPr>
              <a:t>группы </a:t>
            </a:r>
          </a:p>
          <a:p>
            <a:pPr algn="r"/>
            <a:r>
              <a:rPr lang="ru-RU" sz="2800" b="1" dirty="0" smtClean="0">
                <a:solidFill>
                  <a:schemeClr val="accent2"/>
                </a:solidFill>
              </a:rPr>
              <a:t>«Что вас огорчает во время игры?»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0975795"/>
              </p:ext>
            </p:extLst>
          </p:nvPr>
        </p:nvGraphicFramePr>
        <p:xfrm>
          <a:off x="323528" y="1283283"/>
          <a:ext cx="3934257" cy="5558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Acrobat Document" r:id="rId4" imgW="5676857" imgH="8019997" progId="AcroExch.Document.DC">
                  <p:embed/>
                </p:oleObj>
              </mc:Choice>
              <mc:Fallback>
                <p:oleObj name="Acrobat Document" r:id="rId4" imgW="5676857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1283283"/>
                        <a:ext cx="3934257" cy="5558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591711"/>
              </p:ext>
            </p:extLst>
          </p:nvPr>
        </p:nvGraphicFramePr>
        <p:xfrm>
          <a:off x="4932040" y="1072334"/>
          <a:ext cx="3754333" cy="5450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Acrobat Document" r:id="rId6" imgW="5676857" imgH="8019997" progId="AcroExch.Document.DC">
                  <p:embed/>
                </p:oleObj>
              </mc:Choice>
              <mc:Fallback>
                <p:oleObj name="Acrobat Document" r:id="rId6" imgW="5676857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32040" y="1072334"/>
                        <a:ext cx="3754333" cy="5450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737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Опрос детей «Какую эмоцию вы испытываете во время игры?»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79164"/>
            <a:ext cx="108585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15621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585" y="1693763"/>
            <a:ext cx="1038225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810" y="1622326"/>
            <a:ext cx="15621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24074"/>
            <a:ext cx="13335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740" y="1742477"/>
            <a:ext cx="1544935" cy="152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4" y="3835896"/>
            <a:ext cx="3248491" cy="240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207" y="3802926"/>
            <a:ext cx="28956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807" y="3910217"/>
            <a:ext cx="2898805" cy="254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176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744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8" y="0"/>
            <a:ext cx="90195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76672"/>
            <a:ext cx="8064896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none" spc="0" dirty="0" smtClean="0">
                <a:ln w="11430">
                  <a:solidFill>
                    <a:srgbClr val="C00000"/>
                  </a:solidFill>
                </a:ln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 детско</a:t>
            </a:r>
            <a:r>
              <a:rPr lang="ru-RU" b="1" dirty="0" smtClean="0">
                <a:ln w="11430">
                  <a:solidFill>
                    <a:srgbClr val="C00000"/>
                  </a:solidFill>
                </a:ln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й волонтёрской организации</a:t>
            </a:r>
          </a:p>
          <a:p>
            <a:pPr algn="ctr"/>
            <a:r>
              <a:rPr lang="ru-RU" b="1" cap="none" spc="0" dirty="0" smtClean="0">
                <a:ln w="11430">
                  <a:solidFill>
                    <a:srgbClr val="C00000"/>
                  </a:solidFill>
                </a:ln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 ДС «Золотой петушок» п.г.т Усть-Кинельский</a:t>
            </a:r>
          </a:p>
          <a:p>
            <a:pPr algn="ctr"/>
            <a:r>
              <a:rPr lang="ru-RU" sz="2800" b="1" cap="none" spc="0" dirty="0" smtClean="0">
                <a:ln w="11430">
                  <a:solidFill>
                    <a:srgbClr val="C00000"/>
                  </a:solidFill>
                </a:ln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«</a:t>
            </a:r>
            <a:r>
              <a:rPr lang="ru-RU" sz="2800" b="1" cap="none" spc="0" dirty="0" err="1" smtClean="0">
                <a:ln w="11430">
                  <a:solidFill>
                    <a:srgbClr val="C00000"/>
                  </a:solidFill>
                </a:ln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Добрята</a:t>
            </a:r>
            <a:r>
              <a:rPr lang="ru-RU" sz="2800" b="1" cap="none" spc="0" dirty="0" smtClean="0">
                <a:ln w="11430">
                  <a:solidFill>
                    <a:srgbClr val="C00000"/>
                  </a:solidFill>
                </a:ln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2800" b="1" dirty="0" smtClean="0">
                <a:ln w="11430">
                  <a:solidFill>
                    <a:srgbClr val="C00000"/>
                  </a:solidFill>
                </a:ln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«Сокровищница русских традиционных игр»</a:t>
            </a:r>
            <a:endParaRPr lang="ru-RU" sz="2800" b="1" cap="none" spc="0" dirty="0">
              <a:ln w="11430">
                <a:solidFill>
                  <a:srgbClr val="C00000"/>
                </a:solidFill>
              </a:ln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25412"/>
            <a:ext cx="2668687" cy="278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95" y="2204865"/>
            <a:ext cx="3335505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95" y="4653136"/>
            <a:ext cx="3152601" cy="158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33" y="4758730"/>
            <a:ext cx="4097878" cy="203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33" y="2202161"/>
            <a:ext cx="2755025" cy="167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2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 место на региональном этапе всероссийского конкурса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«Я-исследователь»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1" t="6669" r="22323"/>
          <a:stretch/>
        </p:blipFill>
        <p:spPr bwMode="auto">
          <a:xfrm>
            <a:off x="179512" y="2105766"/>
            <a:ext cx="3381829" cy="426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9" r="14883"/>
          <a:stretch/>
        </p:blipFill>
        <p:spPr bwMode="auto">
          <a:xfrm>
            <a:off x="3789450" y="2132856"/>
            <a:ext cx="5169673" cy="426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066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альтернативный процесс 3"/>
          <p:cNvSpPr/>
          <p:nvPr/>
        </p:nvSpPr>
        <p:spPr>
          <a:xfrm>
            <a:off x="323528" y="188640"/>
            <a:ext cx="8496944" cy="1008112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Коррекционно-развивающая </a:t>
            </a:r>
            <a:r>
              <a:rPr lang="ru-RU" sz="2400" b="1" dirty="0">
                <a:solidFill>
                  <a:schemeClr val="tx2"/>
                </a:solidFill>
              </a:rPr>
              <a:t>и </a:t>
            </a:r>
            <a:r>
              <a:rPr lang="ru-RU" sz="2400" b="1" dirty="0" smtClean="0">
                <a:solidFill>
                  <a:schemeClr val="tx2"/>
                </a:solidFill>
              </a:rPr>
              <a:t>коррекционно-профилактическая работа </a:t>
            </a:r>
            <a:r>
              <a:rPr lang="ru-RU" sz="2400" b="1" dirty="0">
                <a:solidFill>
                  <a:schemeClr val="tx2"/>
                </a:solidFill>
              </a:rPr>
              <a:t>со старшими дошкольниками с ОВЗ </a:t>
            </a: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351772" y="1340768"/>
            <a:ext cx="8496944" cy="1008112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Развитие </a:t>
            </a:r>
            <a:r>
              <a:rPr lang="ru-RU" sz="2400" b="1" dirty="0">
                <a:solidFill>
                  <a:schemeClr val="tx2"/>
                </a:solidFill>
              </a:rPr>
              <a:t>социально-коммуникативных навыков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289929" y="2608281"/>
            <a:ext cx="8496944" cy="1728192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Формирование ценностных ориентаций . «Ценности </a:t>
            </a:r>
            <a:r>
              <a:rPr lang="ru-RU" sz="2000" b="1" dirty="0">
                <a:solidFill>
                  <a:schemeClr val="tx2"/>
                </a:solidFill>
              </a:rPr>
              <a:t>выступают в качестве социальных образований, которые в процессе их присвоения </a:t>
            </a:r>
            <a:r>
              <a:rPr lang="ru-RU" sz="2000" b="1" dirty="0" smtClean="0">
                <a:solidFill>
                  <a:schemeClr val="tx2"/>
                </a:solidFill>
              </a:rPr>
              <a:t> превращаются в </a:t>
            </a:r>
            <a:r>
              <a:rPr lang="ru-RU" sz="2000" b="1" dirty="0">
                <a:solidFill>
                  <a:schemeClr val="tx2"/>
                </a:solidFill>
              </a:rPr>
              <a:t>собственное достояние, в элементы внутренней организации личности выполняют функцию регуляции поведения и деятельности </a:t>
            </a:r>
            <a:r>
              <a:rPr lang="ru-RU" sz="2000" b="1" dirty="0" smtClean="0">
                <a:solidFill>
                  <a:schemeClr val="tx2"/>
                </a:solidFill>
              </a:rPr>
              <a:t>человека </a:t>
            </a:r>
            <a:r>
              <a:rPr lang="ru-RU" sz="2000" b="1" dirty="0">
                <a:solidFill>
                  <a:schemeClr val="tx2"/>
                </a:solidFill>
              </a:rPr>
              <a:t>Леонтьева Д. А</a:t>
            </a:r>
            <a:r>
              <a:rPr lang="ru-RU" sz="2400" b="1" dirty="0">
                <a:solidFill>
                  <a:schemeClr val="tx2"/>
                </a:solidFill>
              </a:rPr>
              <a:t>.</a:t>
            </a:r>
            <a:r>
              <a:rPr lang="ru-RU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107504" y="4462473"/>
            <a:ext cx="8652436" cy="1008112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Человек – транслятор ценностей    - Человек – реципиент ценностей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257703" y="5597624"/>
            <a:ext cx="8496944" cy="100811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Герой сказок и мультфильмов – транслятор ценностей    -  Человек – реципиент ценностей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4433722" y="1196752"/>
            <a:ext cx="282294" cy="144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397254" y="4312599"/>
            <a:ext cx="282294" cy="144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317950" y="2384585"/>
            <a:ext cx="282294" cy="144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444975" y="5433895"/>
            <a:ext cx="282294" cy="144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284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accent2"/>
                </a:solidFill>
              </a:rPr>
              <a:t>Д</a:t>
            </a:r>
            <a:r>
              <a:rPr lang="ru-RU" sz="2800" dirty="0" smtClean="0">
                <a:solidFill>
                  <a:schemeClr val="accent2"/>
                </a:solidFill>
              </a:rPr>
              <a:t>иагностика </a:t>
            </a:r>
            <a:r>
              <a:rPr lang="ru-RU" sz="2800" dirty="0">
                <a:solidFill>
                  <a:schemeClr val="accent2"/>
                </a:solidFill>
              </a:rPr>
              <a:t>с использованием методики «Волшебный цветок» (Т. А. Репина)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>
                <a:solidFill>
                  <a:schemeClr val="tx2"/>
                </a:solidFill>
              </a:rPr>
              <a:t>1) Пожелания в свой адрес – 70%; </a:t>
            </a:r>
          </a:p>
          <a:p>
            <a:r>
              <a:rPr lang="ru-RU" sz="2800" dirty="0">
                <a:solidFill>
                  <a:schemeClr val="tx2"/>
                </a:solidFill>
              </a:rPr>
              <a:t>2) Пожелания в адрес своей семьи 16%;</a:t>
            </a:r>
          </a:p>
          <a:p>
            <a:r>
              <a:rPr lang="ru-RU" sz="2800" dirty="0">
                <a:solidFill>
                  <a:schemeClr val="tx2"/>
                </a:solidFill>
              </a:rPr>
              <a:t>3) Пожелания в адрес группы детского сада – 4%;</a:t>
            </a:r>
          </a:p>
          <a:p>
            <a:r>
              <a:rPr lang="ru-RU" sz="2800" dirty="0">
                <a:solidFill>
                  <a:schemeClr val="tx2"/>
                </a:solidFill>
              </a:rPr>
              <a:t>4) Пожелания в адрес отдельных людей - 2 %; </a:t>
            </a:r>
          </a:p>
          <a:p>
            <a:r>
              <a:rPr lang="ru-RU" sz="2800" dirty="0">
                <a:solidFill>
                  <a:schemeClr val="tx2"/>
                </a:solidFill>
              </a:rPr>
              <a:t>5) Пожелания в адрес всех людей на земле – 8%.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0783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Практика применения усвоенных ценностей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accent2"/>
                </a:solidFill>
              </a:rPr>
              <a:t>В традиционной народной игре </a:t>
            </a:r>
            <a:endParaRPr lang="ru-RU" dirty="0" smtClean="0">
              <a:solidFill>
                <a:schemeClr val="accent2"/>
              </a:solidFill>
            </a:endParaRPr>
          </a:p>
          <a:p>
            <a:endParaRPr lang="ru-RU" dirty="0">
              <a:solidFill>
                <a:schemeClr val="accent2"/>
              </a:solidFill>
            </a:endParaRPr>
          </a:p>
          <a:p>
            <a:r>
              <a:rPr lang="ru-RU" dirty="0" smtClean="0">
                <a:solidFill>
                  <a:schemeClr val="accent2"/>
                </a:solidFill>
              </a:rPr>
              <a:t>мнимому </a:t>
            </a:r>
            <a:r>
              <a:rPr lang="ru-RU" dirty="0">
                <a:solidFill>
                  <a:schemeClr val="accent2"/>
                </a:solidFill>
              </a:rPr>
              <a:t>плану </a:t>
            </a:r>
            <a:r>
              <a:rPr lang="ru-RU" dirty="0">
                <a:solidFill>
                  <a:schemeClr val="tx2"/>
                </a:solidFill>
              </a:rPr>
              <a:t>соответствует </a:t>
            </a:r>
            <a:r>
              <a:rPr lang="ru-RU" dirty="0">
                <a:solidFill>
                  <a:schemeClr val="accent2"/>
                </a:solidFill>
              </a:rPr>
              <a:t>игровой сюжет, </a:t>
            </a:r>
            <a:endParaRPr lang="ru-RU" dirty="0" smtClean="0">
              <a:solidFill>
                <a:schemeClr val="accent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а </a:t>
            </a:r>
            <a:r>
              <a:rPr lang="ru-RU" dirty="0">
                <a:solidFill>
                  <a:schemeClr val="accent2"/>
                </a:solidFill>
              </a:rPr>
              <a:t>реальному плану </a:t>
            </a:r>
            <a:r>
              <a:rPr lang="ru-RU" dirty="0">
                <a:solidFill>
                  <a:schemeClr val="tx2"/>
                </a:solidFill>
              </a:rPr>
              <a:t>— </a:t>
            </a:r>
            <a:r>
              <a:rPr lang="ru-RU" dirty="0">
                <a:solidFill>
                  <a:schemeClr val="accent2"/>
                </a:solidFill>
              </a:rPr>
              <a:t>реальные взаимоотношения </a:t>
            </a:r>
            <a:r>
              <a:rPr lang="ru-RU" dirty="0">
                <a:solidFill>
                  <a:schemeClr val="tx2"/>
                </a:solidFill>
              </a:rPr>
              <a:t>участников игры относительно воплощения игрового сюжета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Именно </a:t>
            </a:r>
            <a:r>
              <a:rPr lang="ru-RU" dirty="0">
                <a:solidFill>
                  <a:schemeClr val="accent2"/>
                </a:solidFill>
              </a:rPr>
              <a:t>в этом реальном плане и воплощаются традиционные ценности,</a:t>
            </a:r>
            <a:r>
              <a:rPr lang="ru-RU" dirty="0">
                <a:solidFill>
                  <a:schemeClr val="tx2"/>
                </a:solidFill>
              </a:rPr>
              <a:t> не предписанные сюжетом игры, а привносимые представителями традиционной культуры. Вовлекая в традиционные игры детей, мы являем им примеры поступков, свойственных нашей традиционной культуре.</a:t>
            </a:r>
          </a:p>
        </p:txBody>
      </p:sp>
    </p:spTree>
    <p:extLst>
      <p:ext uri="{BB962C8B-B14F-4D97-AF65-F5344CB8AC3E}">
        <p14:creationId xmlns:p14="http://schemas.microsoft.com/office/powerpoint/2010/main" val="555734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Первый этап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Знакомство с </a:t>
            </a:r>
            <a:r>
              <a:rPr lang="ru-RU" dirty="0">
                <a:solidFill>
                  <a:schemeClr val="tx2"/>
                </a:solidFill>
              </a:rPr>
              <a:t>правилами игры. 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есть </a:t>
            </a:r>
            <a:r>
              <a:rPr lang="ru-RU" dirty="0">
                <a:solidFill>
                  <a:schemeClr val="tx2"/>
                </a:solidFill>
              </a:rPr>
              <a:t>главное условие – это радостное общение, где нет победителей. С детьми мы обговариваем, что все внимательно следят за своим  эмоциональным состоянием и обращают внимание на эмоции других детей. В игре всегда есть дети, которые слабее физически, более медлительные и нуждаются в поддержке других детей. Чтобы и им было радостно от игры, ребята могут уступить им место ведущего, не сразу догнать, дать возможность подольше поиграть и т.д.</a:t>
            </a:r>
          </a:p>
          <a:p>
            <a:r>
              <a:rPr lang="ru-RU" dirty="0">
                <a:solidFill>
                  <a:schemeClr val="tx2"/>
                </a:solidFill>
              </a:rPr>
              <a:t>Что может помешать радостному общению?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706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744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30616" y="118227"/>
            <a:ext cx="569098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b="1" dirty="0">
                <a:solidFill>
                  <a:schemeClr val="accent2"/>
                </a:solidFill>
              </a:rPr>
              <a:t>О</a:t>
            </a:r>
            <a:r>
              <a:rPr lang="ru-RU" sz="2800" b="1" dirty="0" smtClean="0">
                <a:solidFill>
                  <a:schemeClr val="accent2"/>
                </a:solidFill>
              </a:rPr>
              <a:t>прос </a:t>
            </a:r>
            <a:r>
              <a:rPr lang="ru-RU" sz="2800" b="1" dirty="0">
                <a:solidFill>
                  <a:schemeClr val="accent2"/>
                </a:solidFill>
              </a:rPr>
              <a:t>ребят нашей </a:t>
            </a:r>
            <a:r>
              <a:rPr lang="ru-RU" sz="2800" b="1" dirty="0" smtClean="0">
                <a:solidFill>
                  <a:schemeClr val="accent2"/>
                </a:solidFill>
              </a:rPr>
              <a:t>группы </a:t>
            </a:r>
          </a:p>
          <a:p>
            <a:pPr algn="r"/>
            <a:r>
              <a:rPr lang="ru-RU" sz="2800" b="1" dirty="0" smtClean="0">
                <a:solidFill>
                  <a:schemeClr val="accent2"/>
                </a:solidFill>
              </a:rPr>
              <a:t>«Что вас огорчает во время игры?»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0623066"/>
              </p:ext>
            </p:extLst>
          </p:nvPr>
        </p:nvGraphicFramePr>
        <p:xfrm>
          <a:off x="323528" y="1283283"/>
          <a:ext cx="3934257" cy="5558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Acrobat Document" r:id="rId4" imgW="5676857" imgH="8019997" progId="AcroExch.Document.DC">
                  <p:embed/>
                </p:oleObj>
              </mc:Choice>
              <mc:Fallback>
                <p:oleObj name="Acrobat Document" r:id="rId4" imgW="5676857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1283283"/>
                        <a:ext cx="3934257" cy="5558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879369"/>
              </p:ext>
            </p:extLst>
          </p:nvPr>
        </p:nvGraphicFramePr>
        <p:xfrm>
          <a:off x="4932040" y="1072334"/>
          <a:ext cx="3754333" cy="5450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Acrobat Document" r:id="rId6" imgW="5676857" imgH="8019997" progId="AcroExch.Document.DC">
                  <p:embed/>
                </p:oleObj>
              </mc:Choice>
              <mc:Fallback>
                <p:oleObj name="Acrobat Document" r:id="rId6" imgW="5676857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32040" y="1072334"/>
                        <a:ext cx="3754333" cy="5450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88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Подборка сказок для коррекционной работы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Для коррекции нежелательного поведения в игре используются сказки и мультфильмы.</a:t>
            </a:r>
          </a:p>
          <a:p>
            <a:r>
              <a:rPr lang="ru-RU" dirty="0">
                <a:solidFill>
                  <a:srgbClr val="FF0000"/>
                </a:solidFill>
              </a:rPr>
              <a:t>«Петушок золотой гребешок» - формирование взаимовыручки и поддержки, коррекция излишней доверчивости.</a:t>
            </a:r>
          </a:p>
          <a:p>
            <a:r>
              <a:rPr lang="ru-RU" dirty="0">
                <a:solidFill>
                  <a:srgbClr val="FF0000"/>
                </a:solidFill>
              </a:rPr>
              <a:t>«Чьи в лесу шишки?» - формирование умения выражать эмоцию злости социально одобряемым способом.</a:t>
            </a:r>
          </a:p>
          <a:p>
            <a:r>
              <a:rPr lang="ru-RU" dirty="0">
                <a:solidFill>
                  <a:srgbClr val="FF0000"/>
                </a:solidFill>
              </a:rPr>
              <a:t>«Храбрый заяц» - коррекция тревожности, страхов, формирование умения присоединяться к группе для преодоления страха.</a:t>
            </a:r>
          </a:p>
          <a:p>
            <a:r>
              <a:rPr lang="ru-RU" dirty="0">
                <a:solidFill>
                  <a:srgbClr val="FF0000"/>
                </a:solidFill>
              </a:rPr>
              <a:t>«Зимовье зверей» - формирование групповой сплочённости.</a:t>
            </a:r>
          </a:p>
          <a:p>
            <a:r>
              <a:rPr lang="ru-RU" dirty="0">
                <a:solidFill>
                  <a:srgbClr val="FF0000"/>
                </a:solidFill>
              </a:rPr>
              <a:t>«Гуси-лебеди» - формирование умения сдержать свои желания ради другого.</a:t>
            </a:r>
          </a:p>
          <a:p>
            <a:r>
              <a:rPr lang="ru-RU" dirty="0">
                <a:solidFill>
                  <a:srgbClr val="FF0000"/>
                </a:solidFill>
              </a:rPr>
              <a:t>«Машенька и медведь» - развитие находчивости.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69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38"/>
            <a:ext cx="4896544" cy="692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5173">
            <a:off x="4116161" y="1167414"/>
            <a:ext cx="4876401" cy="227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6521">
            <a:off x="4170389" y="3428178"/>
            <a:ext cx="4669803" cy="276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3708045" cy="176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600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2" y="-81990"/>
            <a:ext cx="3621904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253" y="16737"/>
            <a:ext cx="3437747" cy="249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3" y="2516448"/>
            <a:ext cx="3108476" cy="233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253" y="2308952"/>
            <a:ext cx="3275856" cy="249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5" y="4653136"/>
            <a:ext cx="2777505" cy="210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969" y="4653136"/>
            <a:ext cx="2414588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678" y="4637792"/>
            <a:ext cx="2720896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3635896" y="620688"/>
            <a:ext cx="199866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лево 4"/>
          <p:cNvSpPr/>
          <p:nvPr/>
        </p:nvSpPr>
        <p:spPr>
          <a:xfrm rot="19308590">
            <a:off x="2971160" y="1881729"/>
            <a:ext cx="2846261" cy="18048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3569951" y="2922780"/>
            <a:ext cx="199866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 rot="19308590">
            <a:off x="2659601" y="4128393"/>
            <a:ext cx="3092022" cy="1933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2841444" y="5597209"/>
            <a:ext cx="378526" cy="10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5686152" y="5480165"/>
            <a:ext cx="378526" cy="540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734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16888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Правило: «Выполняй правила игры!»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4788024" cy="359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867" y="4221088"/>
            <a:ext cx="5406021" cy="261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33237"/>
            <a:ext cx="545798" cy="54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182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Правило: «Попроси помощи, приди сам на помощь»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1" t="457" r="21093" b="-1524"/>
          <a:stretch/>
        </p:blipFill>
        <p:spPr bwMode="auto">
          <a:xfrm>
            <a:off x="251520" y="1340768"/>
            <a:ext cx="4572001" cy="459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2973"/>
            <a:ext cx="4170784" cy="508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079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Правило: «Разозлился – скажи словами!»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1663"/>
            <a:ext cx="600075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63402"/>
            <a:ext cx="4067944" cy="267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63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Правило: « Умей сдержать свои желания ради других!»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t="9949" r="15235" b="12299"/>
          <a:stretch/>
        </p:blipFill>
        <p:spPr bwMode="auto">
          <a:xfrm>
            <a:off x="-16233" y="1412776"/>
            <a:ext cx="549982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45425"/>
            <a:ext cx="4298344" cy="354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6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/>
              <a:t>Будь находчивым, чтобы выиграть! 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" y="1484784"/>
            <a:ext cx="384706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62975"/>
            <a:ext cx="5414020" cy="41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897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 </a:t>
            </a:r>
            <a:r>
              <a:rPr lang="ru-RU" dirty="0">
                <a:solidFill>
                  <a:srgbClr val="FF0000"/>
                </a:solidFill>
              </a:rPr>
              <a:t>втором этапе дети вместе с ведущим взрослым начинают игру.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Собирайся народ, кто в игру идёт!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Собирайся народ в большой хоровод!</a:t>
            </a:r>
          </a:p>
          <a:p>
            <a:pPr algn="ctr"/>
            <a:endParaRPr lang="ru-RU" dirty="0">
              <a:solidFill>
                <a:schemeClr val="tx2"/>
              </a:solidFill>
            </a:endParaRPr>
          </a:p>
          <a:p>
            <a:pPr algn="ctr"/>
            <a:r>
              <a:rPr lang="ru-RU" dirty="0">
                <a:solidFill>
                  <a:schemeClr val="tx2"/>
                </a:solidFill>
              </a:rPr>
              <a:t>Далее игра способствует счастью-радости через удовлетворение потребности в общении, общности, ощущения «МЫ».</a:t>
            </a:r>
          </a:p>
          <a:p>
            <a:pPr algn="ctr"/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38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accent2"/>
                </a:solidFill>
              </a:rPr>
              <a:t>Д</a:t>
            </a:r>
            <a:r>
              <a:rPr lang="ru-RU" sz="2800" dirty="0" smtClean="0">
                <a:solidFill>
                  <a:schemeClr val="accent2"/>
                </a:solidFill>
              </a:rPr>
              <a:t>иагностика </a:t>
            </a:r>
            <a:r>
              <a:rPr lang="ru-RU" sz="2800" dirty="0">
                <a:solidFill>
                  <a:schemeClr val="accent2"/>
                </a:solidFill>
              </a:rPr>
              <a:t>с использованием методики «Волшебный цветок» (Т. А. Репина)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>
                <a:solidFill>
                  <a:schemeClr val="tx2"/>
                </a:solidFill>
              </a:rPr>
              <a:t>1) Пожелания в свой адрес – </a:t>
            </a:r>
            <a:r>
              <a:rPr lang="ru-RU" sz="2800" dirty="0" smtClean="0">
                <a:solidFill>
                  <a:schemeClr val="tx2"/>
                </a:solidFill>
              </a:rPr>
              <a:t>25</a:t>
            </a:r>
            <a:r>
              <a:rPr lang="ru-RU" sz="2800" dirty="0" smtClean="0">
                <a:solidFill>
                  <a:schemeClr val="tx2"/>
                </a:solidFill>
              </a:rPr>
              <a:t>%; </a:t>
            </a:r>
            <a:endParaRPr lang="ru-RU" sz="2800" dirty="0">
              <a:solidFill>
                <a:schemeClr val="tx2"/>
              </a:solidFill>
            </a:endParaRPr>
          </a:p>
          <a:p>
            <a:r>
              <a:rPr lang="ru-RU" sz="2800" dirty="0">
                <a:solidFill>
                  <a:schemeClr val="tx2"/>
                </a:solidFill>
              </a:rPr>
              <a:t>2) Пожелания в адрес своей семьи 16%;</a:t>
            </a:r>
          </a:p>
          <a:p>
            <a:r>
              <a:rPr lang="ru-RU" sz="2800" dirty="0">
                <a:solidFill>
                  <a:schemeClr val="tx2"/>
                </a:solidFill>
              </a:rPr>
              <a:t>3) Пожелания в адрес группы детского сада – </a:t>
            </a:r>
            <a:r>
              <a:rPr lang="ru-RU" sz="2800" dirty="0" smtClean="0">
                <a:solidFill>
                  <a:schemeClr val="tx2"/>
                </a:solidFill>
              </a:rPr>
              <a:t>22%;</a:t>
            </a:r>
            <a:endParaRPr lang="ru-RU" sz="2800" dirty="0">
              <a:solidFill>
                <a:schemeClr val="tx2"/>
              </a:solidFill>
            </a:endParaRPr>
          </a:p>
          <a:p>
            <a:r>
              <a:rPr lang="ru-RU" sz="2800" dirty="0">
                <a:solidFill>
                  <a:schemeClr val="tx2"/>
                </a:solidFill>
              </a:rPr>
              <a:t>4) Пожелания в адрес отдельных людей - </a:t>
            </a:r>
            <a:r>
              <a:rPr lang="ru-RU" sz="2800" dirty="0" smtClean="0">
                <a:solidFill>
                  <a:schemeClr val="tx2"/>
                </a:solidFill>
              </a:rPr>
              <a:t>12 </a:t>
            </a:r>
            <a:r>
              <a:rPr lang="ru-RU" sz="2800" dirty="0">
                <a:solidFill>
                  <a:schemeClr val="tx2"/>
                </a:solidFill>
              </a:rPr>
              <a:t>%; </a:t>
            </a:r>
          </a:p>
          <a:p>
            <a:r>
              <a:rPr lang="ru-RU" sz="2800" dirty="0">
                <a:solidFill>
                  <a:schemeClr val="tx2"/>
                </a:solidFill>
              </a:rPr>
              <a:t>5) Пожелания в адрес всех людей на земле – </a:t>
            </a:r>
            <a:r>
              <a:rPr lang="ru-RU" sz="2800" dirty="0" smtClean="0">
                <a:solidFill>
                  <a:schemeClr val="tx2"/>
                </a:solidFill>
              </a:rPr>
              <a:t>25%.</a:t>
            </a:r>
            <a:endParaRPr lang="ru-RU" sz="2800" dirty="0">
              <a:solidFill>
                <a:schemeClr val="tx2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877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34888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Спасибо за внимание!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14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4608512" cy="679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130" y="332656"/>
            <a:ext cx="4102465" cy="568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669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30808"/>
            <a:ext cx="7523792" cy="529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6008" y="1906023"/>
            <a:ext cx="7772400" cy="147002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Исследовательский творческий проект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«Видео сокровищница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>
                <a:solidFill>
                  <a:srgbClr val="FF0000"/>
                </a:solidFill>
              </a:rPr>
              <a:t>русских традиционных игр»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 algn="l"/>
            <a:r>
              <a:rPr lang="ru-RU" dirty="0" smtClean="0">
                <a:solidFill>
                  <a:schemeClr val="tx2"/>
                </a:solidFill>
              </a:rPr>
              <a:t>Авторы:             Гниломёдова Анна</a:t>
            </a:r>
            <a:endParaRPr lang="ru-RU" dirty="0">
              <a:solidFill>
                <a:schemeClr val="tx2"/>
              </a:solidFill>
            </a:endParaRPr>
          </a:p>
          <a:p>
            <a:pPr algn="l"/>
            <a:r>
              <a:rPr lang="ru-RU" dirty="0" smtClean="0">
                <a:solidFill>
                  <a:schemeClr val="tx2"/>
                </a:solidFill>
              </a:rPr>
              <a:t>                            </a:t>
            </a:r>
            <a:r>
              <a:rPr lang="ru-RU" dirty="0" err="1" smtClean="0">
                <a:solidFill>
                  <a:schemeClr val="tx2"/>
                </a:solidFill>
              </a:rPr>
              <a:t>Шмельков</a:t>
            </a:r>
            <a:r>
              <a:rPr lang="ru-RU" dirty="0" smtClean="0">
                <a:solidFill>
                  <a:schemeClr val="tx2"/>
                </a:solidFill>
              </a:rPr>
              <a:t> Иван</a:t>
            </a:r>
            <a:endParaRPr lang="ru-RU" dirty="0">
              <a:solidFill>
                <a:schemeClr val="tx2"/>
              </a:solidFill>
            </a:endParaRPr>
          </a:p>
          <a:p>
            <a:pPr algn="l"/>
            <a:r>
              <a:rPr lang="ru-RU" dirty="0" smtClean="0">
                <a:solidFill>
                  <a:schemeClr val="tx2"/>
                </a:solidFill>
              </a:rPr>
              <a:t>                            Фролова Влада</a:t>
            </a:r>
          </a:p>
          <a:p>
            <a:pPr algn="l"/>
            <a:r>
              <a:rPr lang="ru-RU" dirty="0" smtClean="0">
                <a:solidFill>
                  <a:schemeClr val="tx2"/>
                </a:solidFill>
              </a:rPr>
              <a:t>Руководитель: </a:t>
            </a:r>
            <a:r>
              <a:rPr lang="ru-RU" dirty="0" err="1" smtClean="0">
                <a:solidFill>
                  <a:schemeClr val="tx2"/>
                </a:solidFill>
              </a:rPr>
              <a:t>Смолякова</a:t>
            </a:r>
            <a:r>
              <a:rPr lang="ru-RU" dirty="0" smtClean="0">
                <a:solidFill>
                  <a:schemeClr val="tx2"/>
                </a:solidFill>
              </a:rPr>
              <a:t> Инна Викторовна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8" y="0"/>
            <a:ext cx="915147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0750" y="3477975"/>
            <a:ext cx="6093297" cy="66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25667" y="2871062"/>
            <a:ext cx="5251519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6871"/>
            <a:ext cx="9151477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659275" y="647700"/>
            <a:ext cx="7585133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2"/>
                </a:solidFill>
              </a:rPr>
              <a:t>XII </a:t>
            </a:r>
            <a:r>
              <a:rPr lang="ru-RU" sz="1800" b="1" dirty="0" smtClean="0">
                <a:solidFill>
                  <a:schemeClr val="tx2"/>
                </a:solidFill>
              </a:rPr>
              <a:t>открытый конкурс исследовательских работ и творческих проектов </a:t>
            </a:r>
          </a:p>
          <a:p>
            <a:r>
              <a:rPr lang="ru-RU" sz="1800" b="1" dirty="0" smtClean="0">
                <a:solidFill>
                  <a:schemeClr val="tx2"/>
                </a:solidFill>
              </a:rPr>
              <a:t>«Я – исследователь 2024»</a:t>
            </a:r>
          </a:p>
          <a:p>
            <a:r>
              <a:rPr lang="ru-RU" sz="1800" b="1" dirty="0" smtClean="0">
                <a:solidFill>
                  <a:schemeClr val="tx2"/>
                </a:solidFill>
              </a:rPr>
              <a:t>Секция «История и краеведение»</a:t>
            </a:r>
            <a:endParaRPr lang="ru-RU" sz="1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54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2" y="18581"/>
            <a:ext cx="9162792" cy="6839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21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744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12276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2"/>
                </a:solidFill>
              </a:rPr>
              <a:t>Первая группа - игры с беганием и прыганием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2721"/>
            <a:ext cx="4977871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63" y="778013"/>
            <a:ext cx="3841033" cy="257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872" y="3501008"/>
            <a:ext cx="4157032" cy="3202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92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744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</a:rPr>
              <a:t>Специальные слова. 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2275"/>
            <a:ext cx="4127500" cy="346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33" y="926735"/>
            <a:ext cx="4213225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812" y="3695699"/>
            <a:ext cx="4067175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62473"/>
            <a:ext cx="4194175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38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744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</a:rPr>
              <a:t>Вторая группа - игры с мячом, палками, камешками, деревяшками  и костями.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47" y="4941168"/>
            <a:ext cx="5429428" cy="172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96" y="1412776"/>
            <a:ext cx="4615079" cy="254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14450"/>
            <a:ext cx="32289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351564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27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0"/>
            <a:ext cx="91744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3" y="7591"/>
            <a:ext cx="87922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</a:rPr>
              <a:t>Опрос </a:t>
            </a:r>
            <a:r>
              <a:rPr lang="ru-RU" sz="2800" b="1" dirty="0" smtClean="0">
                <a:solidFill>
                  <a:schemeClr val="accent2"/>
                </a:solidFill>
              </a:rPr>
              <a:t>родителей «В какие игры,</a:t>
            </a:r>
          </a:p>
          <a:p>
            <a:pPr algn="ctr"/>
            <a:r>
              <a:rPr lang="ru-RU" sz="2800" b="1" dirty="0" smtClean="0">
                <a:solidFill>
                  <a:schemeClr val="accent2"/>
                </a:solidFill>
              </a:rPr>
              <a:t> перечисленные в книге, вы играли? Напишите!»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708920"/>
            <a:ext cx="403244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2" y="2708920"/>
            <a:ext cx="4911066" cy="326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90945"/>
            <a:ext cx="4399009" cy="167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8" y="2708920"/>
            <a:ext cx="4911066" cy="326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73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751</Words>
  <Application>Microsoft Office PowerPoint</Application>
  <PresentationFormat>Экран (4:3)</PresentationFormat>
  <Paragraphs>74</Paragraphs>
  <Slides>28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Тема Office</vt:lpstr>
      <vt:lpstr>Acrobat Document</vt:lpstr>
      <vt:lpstr>Формирование ценностных ориентаций и познавательной активности у обучающихся старшего дошкольного возраста с ЗПР и ТНР посредством русских народных сказок и русских народных игр</vt:lpstr>
      <vt:lpstr>Презентация PowerPoint</vt:lpstr>
      <vt:lpstr>Презентация PowerPoint</vt:lpstr>
      <vt:lpstr>Исследовательский творческий проект «Видео сокровищница  русских традиционных игр»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Опрос детей «Какую эмоцию вы испытываете во время игры?»</vt:lpstr>
      <vt:lpstr>Презентация PowerPoint</vt:lpstr>
      <vt:lpstr>1 место на региональном этапе всероссийского конкурса  «Я-исследователь»</vt:lpstr>
      <vt:lpstr>Презентация PowerPoint</vt:lpstr>
      <vt:lpstr>Диагностика с использованием методики «Волшебный цветок» (Т. А. Репина)</vt:lpstr>
      <vt:lpstr>Практика применения усвоенных ценностей</vt:lpstr>
      <vt:lpstr>Первый этап</vt:lpstr>
      <vt:lpstr>Презентация PowerPoint</vt:lpstr>
      <vt:lpstr>Подборка сказок для коррекционной работы</vt:lpstr>
      <vt:lpstr>Презентация PowerPoint</vt:lpstr>
      <vt:lpstr>Правило: «Выполняй правила игры!»</vt:lpstr>
      <vt:lpstr>Правило: «Попроси помощи, приди сам на помощь»</vt:lpstr>
      <vt:lpstr>Правило: «Разозлился – скажи словами!»</vt:lpstr>
      <vt:lpstr>Правило: « Умей сдержать свои желания ради других!»</vt:lpstr>
      <vt:lpstr>Будь находчивым, чтобы выиграть! </vt:lpstr>
      <vt:lpstr>На втором этапе дети вместе с ведущим взрослым начинают игру.</vt:lpstr>
      <vt:lpstr>Диагностика с использованием методики «Волшебный цветок» (Т. А. Репина)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ценностных ориентаций у обучающихся старшего дошкольного возраста с ЗПР и ТНР посредством русских народных сказок и русских народных игр</dc:title>
  <dc:creator>Пользователь</dc:creator>
  <cp:lastModifiedBy>Пользователь</cp:lastModifiedBy>
  <cp:revision>33</cp:revision>
  <dcterms:created xsi:type="dcterms:W3CDTF">2024-11-12T07:12:20Z</dcterms:created>
  <dcterms:modified xsi:type="dcterms:W3CDTF">2025-05-19T07:16:12Z</dcterms:modified>
</cp:coreProperties>
</file>