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3" r:id="rId4"/>
    <p:sldId id="264" r:id="rId5"/>
    <p:sldId id="265" r:id="rId6"/>
    <p:sldId id="262" r:id="rId7"/>
    <p:sldId id="258" r:id="rId8"/>
    <p:sldId id="278" r:id="rId9"/>
    <p:sldId id="276" r:id="rId10"/>
    <p:sldId id="277" r:id="rId11"/>
    <p:sldId id="261" r:id="rId12"/>
    <p:sldId id="272" r:id="rId13"/>
    <p:sldId id="269" r:id="rId14"/>
    <p:sldId id="273" r:id="rId15"/>
    <p:sldId id="280" r:id="rId16"/>
    <p:sldId id="279" r:id="rId17"/>
    <p:sldId id="281" r:id="rId18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59E1"/>
    <a:srgbClr val="277349"/>
    <a:srgbClr val="7FAD45"/>
    <a:srgbClr val="E39B25"/>
    <a:srgbClr val="D34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43" autoAdjust="0"/>
  </p:normalViewPr>
  <p:slideViewPr>
    <p:cSldViewPr>
      <p:cViewPr>
        <p:scale>
          <a:sx n="154" d="100"/>
          <a:sy n="154" d="100"/>
        </p:scale>
        <p:origin x="-384" y="-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A898B9-7C88-4028-88A6-5330D03AED14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6B8563-4C3C-4828-8ADE-D6CD305977D1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/>
            <a:t>Детский </a:t>
          </a:r>
          <a:r>
            <a:rPr lang="ru-RU" sz="1400" b="1" dirty="0" smtClean="0"/>
            <a:t>сад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FF0000"/>
              </a:solidFill>
            </a:rPr>
            <a:t>117 чел.</a:t>
          </a:r>
        </a:p>
        <a:p>
          <a:pPr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/>
            <a:t> </a:t>
          </a:r>
          <a:endParaRPr lang="ru-RU" sz="1400" b="1" dirty="0"/>
        </a:p>
      </dgm:t>
    </dgm:pt>
    <dgm:pt modelId="{BBC908F4-2CC7-4F86-8340-C6AE7BA1C25D}" type="parTrans" cxnId="{E5B6C6DD-31BB-4927-8725-F39E6CD8276B}">
      <dgm:prSet/>
      <dgm:spPr/>
      <dgm:t>
        <a:bodyPr/>
        <a:lstStyle/>
        <a:p>
          <a:endParaRPr lang="ru-RU"/>
        </a:p>
      </dgm:t>
    </dgm:pt>
    <dgm:pt modelId="{F2F769CA-D4C1-4386-BC24-73DE05F01D88}" type="sibTrans" cxnId="{E5B6C6DD-31BB-4927-8725-F39E6CD8276B}">
      <dgm:prSet/>
      <dgm:spPr/>
      <dgm:t>
        <a:bodyPr/>
        <a:lstStyle/>
        <a:p>
          <a:endParaRPr lang="ru-RU"/>
        </a:p>
      </dgm:t>
    </dgm:pt>
    <dgm:pt modelId="{64027D54-1506-47EC-AE1B-C3C927591571}">
      <dgm:prSet phldrT="[Текст]" custT="1"/>
      <dgm:spPr/>
      <dgm:t>
        <a:bodyPr/>
        <a:lstStyle/>
        <a:p>
          <a:r>
            <a:rPr lang="ru-RU" sz="1100" dirty="0"/>
            <a:t>Право на предоставление мест </a:t>
          </a:r>
          <a:r>
            <a:rPr lang="ru-RU" sz="1100" dirty="0" smtClean="0"/>
            <a:t>во внеочередном и </a:t>
          </a:r>
          <a:r>
            <a:rPr lang="ru-RU" sz="1100" dirty="0"/>
            <a:t>первоочередном порядке</a:t>
          </a:r>
        </a:p>
      </dgm:t>
    </dgm:pt>
    <dgm:pt modelId="{FD5CADF2-8436-49F4-975C-B74284463C69}" type="parTrans" cxnId="{78F17FEC-8CD2-4836-AC7B-FC781425D5C4}">
      <dgm:prSet/>
      <dgm:spPr/>
      <dgm:t>
        <a:bodyPr/>
        <a:lstStyle/>
        <a:p>
          <a:endParaRPr lang="ru-RU"/>
        </a:p>
      </dgm:t>
    </dgm:pt>
    <dgm:pt modelId="{F2010E20-7B48-47E7-AC73-E5B7230B01B0}" type="sibTrans" cxnId="{78F17FEC-8CD2-4836-AC7B-FC781425D5C4}">
      <dgm:prSet/>
      <dgm:spPr/>
      <dgm:t>
        <a:bodyPr/>
        <a:lstStyle/>
        <a:p>
          <a:endParaRPr lang="ru-RU"/>
        </a:p>
      </dgm:t>
    </dgm:pt>
    <dgm:pt modelId="{94EC6064-90E7-4598-92A2-628FE6F6F69A}">
      <dgm:prSet phldrT="[Текст]" custT="1"/>
      <dgm:spPr/>
      <dgm:t>
        <a:bodyPr/>
        <a:lstStyle/>
        <a:p>
          <a:r>
            <a:rPr lang="ru-RU" sz="1100" dirty="0"/>
            <a:t>Освобождение от платы, взимаемой за присмотр и уход за ребенком</a:t>
          </a:r>
        </a:p>
      </dgm:t>
    </dgm:pt>
    <dgm:pt modelId="{C98DE787-A78F-4BFA-BA16-499159A68823}" type="parTrans" cxnId="{4E550B39-C915-45E2-8646-255F8B4CB12C}">
      <dgm:prSet/>
      <dgm:spPr/>
      <dgm:t>
        <a:bodyPr/>
        <a:lstStyle/>
        <a:p>
          <a:endParaRPr lang="ru-RU"/>
        </a:p>
      </dgm:t>
    </dgm:pt>
    <dgm:pt modelId="{143F07A0-064E-45DE-9852-81FB19950D0D}" type="sibTrans" cxnId="{4E550B39-C915-45E2-8646-255F8B4CB12C}">
      <dgm:prSet/>
      <dgm:spPr/>
      <dgm:t>
        <a:bodyPr/>
        <a:lstStyle/>
        <a:p>
          <a:endParaRPr lang="ru-RU"/>
        </a:p>
      </dgm:t>
    </dgm:pt>
    <dgm:pt modelId="{11366196-EA4C-46E6-AB3E-FF427777AB3C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Школа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rgbClr val="FF0000"/>
              </a:solidFill>
            </a:rPr>
            <a:t>277 чел.</a:t>
          </a:r>
          <a:endParaRPr lang="ru-RU" sz="1600" dirty="0" smtClean="0">
            <a:solidFill>
              <a:srgbClr val="FF0000"/>
            </a:solidFill>
          </a:endParaRPr>
        </a:p>
        <a:p>
          <a:pPr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/>
        </a:p>
      </dgm:t>
    </dgm:pt>
    <dgm:pt modelId="{26A2B60D-55F7-4D05-9DC8-AFB8529ADC29}" type="parTrans" cxnId="{C69D8953-D67E-441B-A7E4-7EB714FC7DBA}">
      <dgm:prSet/>
      <dgm:spPr/>
      <dgm:t>
        <a:bodyPr/>
        <a:lstStyle/>
        <a:p>
          <a:endParaRPr lang="ru-RU"/>
        </a:p>
      </dgm:t>
    </dgm:pt>
    <dgm:pt modelId="{9BA26333-D6AB-447F-890D-4A68A6DC45BE}" type="sibTrans" cxnId="{C69D8953-D67E-441B-A7E4-7EB714FC7DBA}">
      <dgm:prSet/>
      <dgm:spPr/>
      <dgm:t>
        <a:bodyPr/>
        <a:lstStyle/>
        <a:p>
          <a:endParaRPr lang="ru-RU"/>
        </a:p>
      </dgm:t>
    </dgm:pt>
    <dgm:pt modelId="{B727A626-2F4F-4417-88CB-D0B4DFD3B8B7}">
      <dgm:prSet phldrT="[Текст]" custT="1"/>
      <dgm:spPr/>
      <dgm:t>
        <a:bodyPr/>
        <a:lstStyle/>
        <a:p>
          <a:r>
            <a:rPr lang="ru-RU" sz="1000" dirty="0"/>
            <a:t>Право на предоставление мест в первоочередном порядке</a:t>
          </a:r>
        </a:p>
      </dgm:t>
    </dgm:pt>
    <dgm:pt modelId="{026C6B51-FC32-4FF1-804D-710238F1D761}" type="parTrans" cxnId="{C12502E2-6617-45AD-95A5-6A9AA8E736BB}">
      <dgm:prSet/>
      <dgm:spPr/>
      <dgm:t>
        <a:bodyPr/>
        <a:lstStyle/>
        <a:p>
          <a:endParaRPr lang="ru-RU"/>
        </a:p>
      </dgm:t>
    </dgm:pt>
    <dgm:pt modelId="{805E7D1F-9C1C-427D-9B01-953AB527663A}" type="sibTrans" cxnId="{C12502E2-6617-45AD-95A5-6A9AA8E736BB}">
      <dgm:prSet/>
      <dgm:spPr/>
      <dgm:t>
        <a:bodyPr/>
        <a:lstStyle/>
        <a:p>
          <a:endParaRPr lang="ru-RU"/>
        </a:p>
      </dgm:t>
    </dgm:pt>
    <dgm:pt modelId="{1952320C-50D7-475E-9B01-B08675241697}">
      <dgm:prSet phldrT="[Текст]" custT="1"/>
      <dgm:spPr/>
      <dgm:t>
        <a:bodyPr/>
        <a:lstStyle/>
        <a:p>
          <a:r>
            <a:rPr lang="ru-RU" sz="1000" dirty="0"/>
            <a:t>Обеспечение бесплатным горячим питанием обучающихся 1-11 классов</a:t>
          </a:r>
        </a:p>
      </dgm:t>
    </dgm:pt>
    <dgm:pt modelId="{D8DAB1B0-6C7F-4A61-A350-177AB6EEE14B}" type="parTrans" cxnId="{1F3D224F-9D8A-4C0D-AE1F-15840571F3A0}">
      <dgm:prSet/>
      <dgm:spPr/>
      <dgm:t>
        <a:bodyPr/>
        <a:lstStyle/>
        <a:p>
          <a:endParaRPr lang="ru-RU"/>
        </a:p>
      </dgm:t>
    </dgm:pt>
    <dgm:pt modelId="{55F90A18-A572-4248-8FF7-5F6315E7F851}" type="sibTrans" cxnId="{1F3D224F-9D8A-4C0D-AE1F-15840571F3A0}">
      <dgm:prSet/>
      <dgm:spPr/>
      <dgm:t>
        <a:bodyPr/>
        <a:lstStyle/>
        <a:p>
          <a:endParaRPr lang="ru-RU"/>
        </a:p>
      </dgm:t>
    </dgm:pt>
    <dgm:pt modelId="{CF382BC5-D174-4B09-A229-2F37F8EADD0F}">
      <dgm:prSet phldrT="[Текст]" custT="1"/>
      <dgm:spPr/>
      <dgm:t>
        <a:bodyPr/>
        <a:lstStyle/>
        <a:p>
          <a:r>
            <a:rPr lang="ru-RU" sz="1000" dirty="0"/>
            <a:t>Преимущественное право для получения путевок в лагеря с дневным пребыванием</a:t>
          </a:r>
        </a:p>
      </dgm:t>
    </dgm:pt>
    <dgm:pt modelId="{23F49CD4-8302-4BFE-B51A-21AA4815A7FD}" type="parTrans" cxnId="{F67B0077-12B7-4164-9471-637AA31F7FCA}">
      <dgm:prSet/>
      <dgm:spPr/>
      <dgm:t>
        <a:bodyPr/>
        <a:lstStyle/>
        <a:p>
          <a:endParaRPr lang="ru-RU"/>
        </a:p>
      </dgm:t>
    </dgm:pt>
    <dgm:pt modelId="{FE8AD32B-08C1-4D13-80D6-332EDB5AEA2F}" type="sibTrans" cxnId="{F67B0077-12B7-4164-9471-637AA31F7FCA}">
      <dgm:prSet/>
      <dgm:spPr/>
      <dgm:t>
        <a:bodyPr/>
        <a:lstStyle/>
        <a:p>
          <a:endParaRPr lang="ru-RU"/>
        </a:p>
      </dgm:t>
    </dgm:pt>
    <dgm:pt modelId="{D13738BB-53FD-4283-9514-20E1F5ABF199}">
      <dgm:prSet phldrT="[Текст]" custT="1"/>
      <dgm:spPr/>
      <dgm:t>
        <a:bodyPr/>
        <a:lstStyle/>
        <a:p>
          <a:pPr algn="ctr"/>
          <a:r>
            <a:rPr lang="ru-RU" sz="1600" b="1" dirty="0"/>
            <a:t>СПО</a:t>
          </a:r>
        </a:p>
        <a:p>
          <a:pPr algn="ctr"/>
          <a:r>
            <a:rPr lang="ru-RU" sz="1600" b="1" dirty="0">
              <a:solidFill>
                <a:srgbClr val="FF0000"/>
              </a:solidFill>
            </a:rPr>
            <a:t>12 чел.</a:t>
          </a:r>
        </a:p>
      </dgm:t>
    </dgm:pt>
    <dgm:pt modelId="{AE6B34C4-32E7-4338-88AF-E04F4C8280BE}" type="parTrans" cxnId="{EB758BC5-95CB-4663-B557-3ACB7A4D4F93}">
      <dgm:prSet/>
      <dgm:spPr/>
      <dgm:t>
        <a:bodyPr/>
        <a:lstStyle/>
        <a:p>
          <a:endParaRPr lang="ru-RU"/>
        </a:p>
      </dgm:t>
    </dgm:pt>
    <dgm:pt modelId="{CB69E822-D083-451F-A92E-3B24DCAFBEA6}" type="sibTrans" cxnId="{EB758BC5-95CB-4663-B557-3ACB7A4D4F93}">
      <dgm:prSet/>
      <dgm:spPr/>
      <dgm:t>
        <a:bodyPr/>
        <a:lstStyle/>
        <a:p>
          <a:endParaRPr lang="ru-RU"/>
        </a:p>
      </dgm:t>
    </dgm:pt>
    <dgm:pt modelId="{11A60CAF-6BAB-4B32-91B6-495CDB9AA334}">
      <dgm:prSet phldrT="[Текст]"/>
      <dgm:spPr/>
      <dgm:t>
        <a:bodyPr/>
        <a:lstStyle/>
        <a:p>
          <a:r>
            <a:rPr lang="ru-RU" dirty="0"/>
            <a:t>Предоставление первоочередного права зачисления участникам СВО и их детям на обучение вне зависимости от результатов освоения основного общего или среднего общего образования и наличия договора о целевом направлении)</a:t>
          </a:r>
        </a:p>
      </dgm:t>
    </dgm:pt>
    <dgm:pt modelId="{201F371E-A749-43A2-8DC6-C1739D749BAF}" type="parTrans" cxnId="{7071DF30-A331-4349-AC0B-615C3CEFE943}">
      <dgm:prSet/>
      <dgm:spPr/>
      <dgm:t>
        <a:bodyPr/>
        <a:lstStyle/>
        <a:p>
          <a:endParaRPr lang="ru-RU"/>
        </a:p>
      </dgm:t>
    </dgm:pt>
    <dgm:pt modelId="{C30C2AE5-EE32-4A5C-B13A-B5BEA12426A9}" type="sibTrans" cxnId="{7071DF30-A331-4349-AC0B-615C3CEFE943}">
      <dgm:prSet/>
      <dgm:spPr/>
      <dgm:t>
        <a:bodyPr/>
        <a:lstStyle/>
        <a:p>
          <a:endParaRPr lang="ru-RU"/>
        </a:p>
      </dgm:t>
    </dgm:pt>
    <dgm:pt modelId="{B6B1DBD5-281F-4D91-B44A-704E514540E7}">
      <dgm:prSet phldrT="[Текст]"/>
      <dgm:spPr/>
      <dgm:t>
        <a:bodyPr/>
        <a:lstStyle/>
        <a:p>
          <a:r>
            <a:rPr lang="ru-RU" dirty="0"/>
            <a:t>Обеспечение бесплатным горячим питанием студентов </a:t>
          </a:r>
        </a:p>
      </dgm:t>
    </dgm:pt>
    <dgm:pt modelId="{4DA6A45B-6F27-4015-8A90-CFFDED227B40}" type="parTrans" cxnId="{7B427A85-A318-4E82-AA17-F43DFC22C2BC}">
      <dgm:prSet/>
      <dgm:spPr/>
      <dgm:t>
        <a:bodyPr/>
        <a:lstStyle/>
        <a:p>
          <a:endParaRPr lang="ru-RU"/>
        </a:p>
      </dgm:t>
    </dgm:pt>
    <dgm:pt modelId="{A18B9B17-780B-420A-BB38-6733AFFB9C20}" type="sibTrans" cxnId="{7B427A85-A318-4E82-AA17-F43DFC22C2BC}">
      <dgm:prSet/>
      <dgm:spPr/>
      <dgm:t>
        <a:bodyPr/>
        <a:lstStyle/>
        <a:p>
          <a:endParaRPr lang="ru-RU"/>
        </a:p>
      </dgm:t>
    </dgm:pt>
    <dgm:pt modelId="{7859A729-60E0-4BAC-8F75-FE57EBF06A8B}">
      <dgm:prSet phldrT="[Текст]"/>
      <dgm:spPr/>
      <dgm:t>
        <a:bodyPr/>
        <a:lstStyle/>
        <a:p>
          <a:r>
            <a:rPr lang="ru-RU" b="0" i="0" dirty="0"/>
            <a:t>Право на перевод на бесплатное обучение участников СВО и из детей</a:t>
          </a:r>
          <a:endParaRPr lang="ru-RU" dirty="0"/>
        </a:p>
      </dgm:t>
    </dgm:pt>
    <dgm:pt modelId="{6C1BBF18-A6E7-4FA0-8F80-2014D8298688}" type="parTrans" cxnId="{A4755A52-8B16-494C-98AA-F92DD98B5D61}">
      <dgm:prSet/>
      <dgm:spPr/>
      <dgm:t>
        <a:bodyPr/>
        <a:lstStyle/>
        <a:p>
          <a:endParaRPr lang="ru-RU"/>
        </a:p>
      </dgm:t>
    </dgm:pt>
    <dgm:pt modelId="{9D567BA0-D0B2-4EDB-931B-B66271454828}" type="sibTrans" cxnId="{A4755A52-8B16-494C-98AA-F92DD98B5D61}">
      <dgm:prSet/>
      <dgm:spPr/>
      <dgm:t>
        <a:bodyPr/>
        <a:lstStyle/>
        <a:p>
          <a:endParaRPr lang="ru-RU"/>
        </a:p>
      </dgm:t>
    </dgm:pt>
    <dgm:pt modelId="{D53B231F-B7EA-46BF-8A14-D94E8A2E818D}">
      <dgm:prSet phldrT="[Текст]" custT="1"/>
      <dgm:spPr/>
      <dgm:t>
        <a:bodyPr/>
        <a:lstStyle/>
        <a:p>
          <a:r>
            <a:rPr lang="ru-RU" sz="1000" dirty="0"/>
            <a:t>Право на приоритетное зачисление в группы продленного дня</a:t>
          </a:r>
        </a:p>
      </dgm:t>
    </dgm:pt>
    <dgm:pt modelId="{EAC5744D-F725-493A-B712-5CA9312E6F60}" type="parTrans" cxnId="{20D16A55-072F-4790-AE60-A8A3DD26C5CE}">
      <dgm:prSet/>
      <dgm:spPr/>
      <dgm:t>
        <a:bodyPr/>
        <a:lstStyle/>
        <a:p>
          <a:endParaRPr lang="ru-RU"/>
        </a:p>
      </dgm:t>
    </dgm:pt>
    <dgm:pt modelId="{F7B039C1-FBCE-494C-891A-12264F249975}" type="sibTrans" cxnId="{20D16A55-072F-4790-AE60-A8A3DD26C5CE}">
      <dgm:prSet/>
      <dgm:spPr/>
      <dgm:t>
        <a:bodyPr/>
        <a:lstStyle/>
        <a:p>
          <a:endParaRPr lang="ru-RU"/>
        </a:p>
      </dgm:t>
    </dgm:pt>
    <dgm:pt modelId="{9DDCC4C3-C735-49C0-A7EF-16662505FE6C}">
      <dgm:prSet phldrT="[Текст]"/>
      <dgm:spPr/>
      <dgm:t>
        <a:bodyPr/>
        <a:lstStyle/>
        <a:p>
          <a:endParaRPr lang="ru-RU" sz="900" dirty="0"/>
        </a:p>
      </dgm:t>
    </dgm:pt>
    <dgm:pt modelId="{C8455227-327E-4B0E-8E40-BB8D333B9125}" type="parTrans" cxnId="{EABF0A99-1B3B-4C32-B065-A6BE06305A2C}">
      <dgm:prSet/>
      <dgm:spPr/>
      <dgm:t>
        <a:bodyPr/>
        <a:lstStyle/>
        <a:p>
          <a:endParaRPr lang="ru-RU"/>
        </a:p>
      </dgm:t>
    </dgm:pt>
    <dgm:pt modelId="{2BA74CE9-A165-43B6-A96D-91CBCD8A5168}" type="sibTrans" cxnId="{EABF0A99-1B3B-4C32-B065-A6BE06305A2C}">
      <dgm:prSet/>
      <dgm:spPr/>
      <dgm:t>
        <a:bodyPr/>
        <a:lstStyle/>
        <a:p>
          <a:endParaRPr lang="ru-RU"/>
        </a:p>
      </dgm:t>
    </dgm:pt>
    <dgm:pt modelId="{0610E19B-741D-4C7C-9FB7-B1880D3E351F}">
      <dgm:prSet phldrT="[Текст]"/>
      <dgm:spPr/>
      <dgm:t>
        <a:bodyPr/>
        <a:lstStyle/>
        <a:p>
          <a:endParaRPr lang="ru-RU" sz="900" dirty="0"/>
        </a:p>
      </dgm:t>
    </dgm:pt>
    <dgm:pt modelId="{A0867E98-8C60-4478-A137-F68D87ADBFA3}" type="parTrans" cxnId="{01274372-867C-4903-81DE-44C3F9650A66}">
      <dgm:prSet/>
      <dgm:spPr/>
      <dgm:t>
        <a:bodyPr/>
        <a:lstStyle/>
        <a:p>
          <a:endParaRPr lang="ru-RU"/>
        </a:p>
      </dgm:t>
    </dgm:pt>
    <dgm:pt modelId="{98AEBF79-5C47-4C3F-8E7B-B212F9FB0DD5}" type="sibTrans" cxnId="{01274372-867C-4903-81DE-44C3F9650A66}">
      <dgm:prSet/>
      <dgm:spPr/>
      <dgm:t>
        <a:bodyPr/>
        <a:lstStyle/>
        <a:p>
          <a:endParaRPr lang="ru-RU"/>
        </a:p>
      </dgm:t>
    </dgm:pt>
    <dgm:pt modelId="{8AC1D78C-8898-45E6-B9DE-36790708CCC1}">
      <dgm:prSet phldrT="[Текст]" custT="1"/>
      <dgm:spPr/>
      <dgm:t>
        <a:bodyPr/>
        <a:lstStyle/>
        <a:p>
          <a:endParaRPr lang="ru-RU" sz="1600" b="1" dirty="0">
            <a:solidFill>
              <a:srgbClr val="FF0000"/>
            </a:solidFill>
          </a:endParaRPr>
        </a:p>
      </dgm:t>
    </dgm:pt>
    <dgm:pt modelId="{D98FE29E-58B6-4543-934F-08DCDD2800F1}" type="parTrans" cxnId="{6C6B3DE8-737D-47D8-9081-A3D38B407291}">
      <dgm:prSet/>
      <dgm:spPr/>
      <dgm:t>
        <a:bodyPr/>
        <a:lstStyle/>
        <a:p>
          <a:endParaRPr lang="ru-RU"/>
        </a:p>
      </dgm:t>
    </dgm:pt>
    <dgm:pt modelId="{BD4C956A-EBC1-4651-8702-E59BAEF9108F}" type="sibTrans" cxnId="{6C6B3DE8-737D-47D8-9081-A3D38B407291}">
      <dgm:prSet/>
      <dgm:spPr/>
      <dgm:t>
        <a:bodyPr/>
        <a:lstStyle/>
        <a:p>
          <a:endParaRPr lang="ru-RU"/>
        </a:p>
      </dgm:t>
    </dgm:pt>
    <dgm:pt modelId="{B3271822-5836-42CA-B233-8902F3D47334}">
      <dgm:prSet phldrT="[Текст]"/>
      <dgm:spPr/>
      <dgm:t>
        <a:bodyPr/>
        <a:lstStyle/>
        <a:p>
          <a:endParaRPr lang="ru-RU" sz="900" dirty="0"/>
        </a:p>
      </dgm:t>
    </dgm:pt>
    <dgm:pt modelId="{B45B7F0A-0BE9-41FE-87B2-CF432135850A}" type="parTrans" cxnId="{4D322C48-0316-463F-A456-E2F0CD1C5E74}">
      <dgm:prSet/>
      <dgm:spPr/>
      <dgm:t>
        <a:bodyPr/>
        <a:lstStyle/>
        <a:p>
          <a:endParaRPr lang="ru-RU"/>
        </a:p>
      </dgm:t>
    </dgm:pt>
    <dgm:pt modelId="{E7FBF363-49EA-4637-94E0-4DAAC961E6A9}" type="sibTrans" cxnId="{4D322C48-0316-463F-A456-E2F0CD1C5E74}">
      <dgm:prSet/>
      <dgm:spPr/>
      <dgm:t>
        <a:bodyPr/>
        <a:lstStyle/>
        <a:p>
          <a:endParaRPr lang="ru-RU"/>
        </a:p>
      </dgm:t>
    </dgm:pt>
    <dgm:pt modelId="{21B34C4F-2760-4301-8BAD-111125103B1F}">
      <dgm:prSet phldrT="[Текст]"/>
      <dgm:spPr/>
      <dgm:t>
        <a:bodyPr/>
        <a:lstStyle/>
        <a:p>
          <a:endParaRPr lang="ru-RU" sz="900" dirty="0"/>
        </a:p>
      </dgm:t>
    </dgm:pt>
    <dgm:pt modelId="{5C2E39B9-322B-4330-8DF8-4775AB4645AA}" type="parTrans" cxnId="{A6C58502-E14A-4C0D-BD4C-50ED0540D039}">
      <dgm:prSet/>
      <dgm:spPr/>
      <dgm:t>
        <a:bodyPr/>
        <a:lstStyle/>
        <a:p>
          <a:endParaRPr lang="ru-RU"/>
        </a:p>
      </dgm:t>
    </dgm:pt>
    <dgm:pt modelId="{E39E5290-C999-431E-AB5B-13D7B7A3279E}" type="sibTrans" cxnId="{A6C58502-E14A-4C0D-BD4C-50ED0540D039}">
      <dgm:prSet/>
      <dgm:spPr/>
      <dgm:t>
        <a:bodyPr/>
        <a:lstStyle/>
        <a:p>
          <a:endParaRPr lang="ru-RU"/>
        </a:p>
      </dgm:t>
    </dgm:pt>
    <dgm:pt modelId="{BE6A5D75-E2DB-41A8-B030-FFEA80280120}">
      <dgm:prSet phldrT="[Текст]"/>
      <dgm:spPr/>
      <dgm:t>
        <a:bodyPr/>
        <a:lstStyle/>
        <a:p>
          <a:endParaRPr lang="ru-RU" sz="900" dirty="0"/>
        </a:p>
      </dgm:t>
    </dgm:pt>
    <dgm:pt modelId="{70540681-9D9D-428C-8D82-D7BBF4C43024}" type="parTrans" cxnId="{DD1009EA-F097-4ED9-9671-E44FB27C9D39}">
      <dgm:prSet/>
      <dgm:spPr/>
      <dgm:t>
        <a:bodyPr/>
        <a:lstStyle/>
        <a:p>
          <a:endParaRPr lang="ru-RU"/>
        </a:p>
      </dgm:t>
    </dgm:pt>
    <dgm:pt modelId="{41BD91A8-2905-4588-95AE-5BAA6BB027AA}" type="sibTrans" cxnId="{DD1009EA-F097-4ED9-9671-E44FB27C9D39}">
      <dgm:prSet/>
      <dgm:spPr/>
      <dgm:t>
        <a:bodyPr/>
        <a:lstStyle/>
        <a:p>
          <a:endParaRPr lang="ru-RU"/>
        </a:p>
      </dgm:t>
    </dgm:pt>
    <dgm:pt modelId="{FEFEC611-5DC3-4318-8E69-96331F65F354}">
      <dgm:prSet phldrT="[Текст]" custT="1"/>
      <dgm:spPr/>
      <dgm:t>
        <a:bodyPr/>
        <a:lstStyle/>
        <a:p>
          <a:endParaRPr lang="ru-RU" sz="1600" dirty="0">
            <a:solidFill>
              <a:srgbClr val="FF0000"/>
            </a:solidFill>
          </a:endParaRPr>
        </a:p>
      </dgm:t>
    </dgm:pt>
    <dgm:pt modelId="{3F8C9E1B-0F64-49D5-854B-4EE3CCD32281}" type="parTrans" cxnId="{3F95B2B8-07B9-4AB6-B1FE-4EBF9267146D}">
      <dgm:prSet/>
      <dgm:spPr/>
      <dgm:t>
        <a:bodyPr/>
        <a:lstStyle/>
        <a:p>
          <a:endParaRPr lang="ru-RU"/>
        </a:p>
      </dgm:t>
    </dgm:pt>
    <dgm:pt modelId="{24732D10-10E5-4CCB-B104-82AC58BB5933}" type="sibTrans" cxnId="{3F95B2B8-07B9-4AB6-B1FE-4EBF9267146D}">
      <dgm:prSet/>
      <dgm:spPr/>
      <dgm:t>
        <a:bodyPr/>
        <a:lstStyle/>
        <a:p>
          <a:endParaRPr lang="ru-RU"/>
        </a:p>
      </dgm:t>
    </dgm:pt>
    <dgm:pt modelId="{508EC2ED-6232-4C13-956D-CD803D02D678}">
      <dgm:prSet phldrT="[Текст]"/>
      <dgm:spPr/>
      <dgm:t>
        <a:bodyPr/>
        <a:lstStyle/>
        <a:p>
          <a:endParaRPr lang="ru-RU" sz="900" dirty="0"/>
        </a:p>
      </dgm:t>
    </dgm:pt>
    <dgm:pt modelId="{AFA2D92C-D417-440E-B133-6153D57D86D8}" type="parTrans" cxnId="{3C61AA7D-9078-4A66-A594-9861FC0FE547}">
      <dgm:prSet/>
      <dgm:spPr/>
      <dgm:t>
        <a:bodyPr/>
        <a:lstStyle/>
        <a:p>
          <a:endParaRPr lang="ru-RU"/>
        </a:p>
      </dgm:t>
    </dgm:pt>
    <dgm:pt modelId="{5DE41208-E284-4EC2-B071-80E74D53AD00}" type="sibTrans" cxnId="{3C61AA7D-9078-4A66-A594-9861FC0FE547}">
      <dgm:prSet/>
      <dgm:spPr/>
      <dgm:t>
        <a:bodyPr/>
        <a:lstStyle/>
        <a:p>
          <a:endParaRPr lang="ru-RU"/>
        </a:p>
      </dgm:t>
    </dgm:pt>
    <dgm:pt modelId="{715ED2B7-BF47-4FA3-B853-1742E95A99F0}" type="pres">
      <dgm:prSet presAssocID="{A2A898B9-7C88-4028-88A6-5330D03AED14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BE6DCC-E455-481D-88FA-E57B7FAB4F05}" type="pres">
      <dgm:prSet presAssocID="{8B6B8563-4C3C-4828-8ADE-D6CD305977D1}" presName="compNode" presStyleCnt="0"/>
      <dgm:spPr/>
    </dgm:pt>
    <dgm:pt modelId="{D1208A45-2D4A-4725-81E6-939AF95B50D8}" type="pres">
      <dgm:prSet presAssocID="{8B6B8563-4C3C-4828-8ADE-D6CD305977D1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0F348-961D-44CB-A4EF-792C08CBF392}" type="pres">
      <dgm:prSet presAssocID="{8B6B8563-4C3C-4828-8ADE-D6CD305977D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6EEE0-4323-48DF-8573-C5CBBA3BE502}" type="pres">
      <dgm:prSet presAssocID="{8B6B8563-4C3C-4828-8ADE-D6CD305977D1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A394D485-B7CC-4951-9FD9-DA0DB5B049FE}" type="pres">
      <dgm:prSet presAssocID="{8B6B8563-4C3C-4828-8ADE-D6CD305977D1}" presName="adorn" presStyleLbl="fgAccFollow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9D68E439-2EB2-4551-8597-4A7889EF4047}" type="pres">
      <dgm:prSet presAssocID="{F2F769CA-D4C1-4386-BC24-73DE05F01D8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BBB939A-DFB5-4F58-B4E3-AA2B6C05E187}" type="pres">
      <dgm:prSet presAssocID="{11366196-EA4C-46E6-AB3E-FF427777AB3C}" presName="compNode" presStyleCnt="0"/>
      <dgm:spPr/>
    </dgm:pt>
    <dgm:pt modelId="{FF4F308A-D60E-4EF0-A41A-95B1D5F43C54}" type="pres">
      <dgm:prSet presAssocID="{11366196-EA4C-46E6-AB3E-FF427777AB3C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7F170-153D-4795-9A80-D33EEF026270}" type="pres">
      <dgm:prSet presAssocID="{11366196-EA4C-46E6-AB3E-FF427777AB3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46EE3-8E46-4C7E-B6AC-B206E08C2401}" type="pres">
      <dgm:prSet presAssocID="{11366196-EA4C-46E6-AB3E-FF427777AB3C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EFE51C8C-EEE6-4D6B-8383-B034E4EDFD7D}" type="pres">
      <dgm:prSet presAssocID="{11366196-EA4C-46E6-AB3E-FF427777AB3C}" presName="adorn" presStyleLbl="fgAccFollow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10F13394-F664-4595-933E-ADBC755179AA}" type="pres">
      <dgm:prSet presAssocID="{9BA26333-D6AB-447F-890D-4A68A6DC45B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7A66B3A-BE4C-4669-BD4E-3E5EFCB12145}" type="pres">
      <dgm:prSet presAssocID="{D13738BB-53FD-4283-9514-20E1F5ABF199}" presName="compNode" presStyleCnt="0"/>
      <dgm:spPr/>
    </dgm:pt>
    <dgm:pt modelId="{C4A69AA5-A1AD-4282-A170-69DC89759250}" type="pres">
      <dgm:prSet presAssocID="{D13738BB-53FD-4283-9514-20E1F5ABF199}" presName="childRect" presStyleLbl="bgAcc1" presStyleIdx="2" presStyleCnt="3" custScaleY="100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4C5ED-4985-41E6-96FF-0DEFAAF89523}" type="pres">
      <dgm:prSet presAssocID="{D13738BB-53FD-4283-9514-20E1F5ABF19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2EEC3-0934-445B-B547-D05FFDA30B41}" type="pres">
      <dgm:prSet presAssocID="{D13738BB-53FD-4283-9514-20E1F5ABF199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A1B62DB3-583B-4686-A6F2-4D2DBE9E7650}" type="pres">
      <dgm:prSet presAssocID="{D13738BB-53FD-4283-9514-20E1F5ABF199}" presName="adorn" presStyleLbl="fgAccFollow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</dgm:ptLst>
  <dgm:cxnLst>
    <dgm:cxn modelId="{7071DF30-A331-4349-AC0B-615C3CEFE943}" srcId="{D13738BB-53FD-4283-9514-20E1F5ABF199}" destId="{11A60CAF-6BAB-4B32-91B6-495CDB9AA334}" srcOrd="0" destOrd="0" parTransId="{201F371E-A749-43A2-8DC6-C1739D749BAF}" sibTransId="{C30C2AE5-EE32-4A5C-B13A-B5BEA12426A9}"/>
    <dgm:cxn modelId="{7B427A85-A318-4E82-AA17-F43DFC22C2BC}" srcId="{D13738BB-53FD-4283-9514-20E1F5ABF199}" destId="{B6B1DBD5-281F-4D91-B44A-704E514540E7}" srcOrd="1" destOrd="0" parTransId="{4DA6A45B-6F27-4015-8A90-CFFDED227B40}" sibTransId="{A18B9B17-780B-420A-BB38-6733AFFB9C20}"/>
    <dgm:cxn modelId="{C8A75BFB-F93C-424F-9523-26E5F306C4C1}" type="presOf" srcId="{B727A626-2F4F-4417-88CB-D0B4DFD3B8B7}" destId="{FF4F308A-D60E-4EF0-A41A-95B1D5F43C54}" srcOrd="0" destOrd="0" presId="urn:microsoft.com/office/officeart/2005/8/layout/bList2"/>
    <dgm:cxn modelId="{D992B666-2531-4CC0-98CB-FD464463DD68}" type="presOf" srcId="{D53B231F-B7EA-46BF-8A14-D94E8A2E818D}" destId="{FF4F308A-D60E-4EF0-A41A-95B1D5F43C54}" srcOrd="0" destOrd="3" presId="urn:microsoft.com/office/officeart/2005/8/layout/bList2"/>
    <dgm:cxn modelId="{FA4C44F8-BF33-418F-B7CC-69421A109839}" type="presOf" srcId="{D13738BB-53FD-4283-9514-20E1F5ABF199}" destId="{FAB4C5ED-4985-41E6-96FF-0DEFAAF89523}" srcOrd="0" destOrd="0" presId="urn:microsoft.com/office/officeart/2005/8/layout/bList2"/>
    <dgm:cxn modelId="{3F95B2B8-07B9-4AB6-B1FE-4EBF9267146D}" srcId="{11366196-EA4C-46E6-AB3E-FF427777AB3C}" destId="{FEFEC611-5DC3-4318-8E69-96331F65F354}" srcOrd="5" destOrd="0" parTransId="{3F8C9E1B-0F64-49D5-854B-4EE3CCD32281}" sibTransId="{24732D10-10E5-4CCB-B104-82AC58BB5933}"/>
    <dgm:cxn modelId="{3A47010F-240D-4356-8241-CE9A4AFA6BF7}" type="presOf" srcId="{FEFEC611-5DC3-4318-8E69-96331F65F354}" destId="{FF4F308A-D60E-4EF0-A41A-95B1D5F43C54}" srcOrd="0" destOrd="5" presId="urn:microsoft.com/office/officeart/2005/8/layout/bList2"/>
    <dgm:cxn modelId="{BF3A5C03-92BF-48F6-9DD8-D75EDB145ABE}" type="presOf" srcId="{94EC6064-90E7-4598-92A2-628FE6F6F69A}" destId="{D1208A45-2D4A-4725-81E6-939AF95B50D8}" srcOrd="0" destOrd="1" presId="urn:microsoft.com/office/officeart/2005/8/layout/bList2"/>
    <dgm:cxn modelId="{2C1CD66E-F710-41E8-82BD-D0DB18AF108B}" type="presOf" srcId="{508EC2ED-6232-4C13-956D-CD803D02D678}" destId="{FF4F308A-D60E-4EF0-A41A-95B1D5F43C54}" srcOrd="0" destOrd="4" presId="urn:microsoft.com/office/officeart/2005/8/layout/bList2"/>
    <dgm:cxn modelId="{9A29A274-8352-4FB3-922E-595C37A9E950}" type="presOf" srcId="{7859A729-60E0-4BAC-8F75-FE57EBF06A8B}" destId="{C4A69AA5-A1AD-4282-A170-69DC89759250}" srcOrd="0" destOrd="2" presId="urn:microsoft.com/office/officeart/2005/8/layout/bList2"/>
    <dgm:cxn modelId="{71280C06-5531-4E3E-A1DB-5D9F5BA8F3A8}" type="presOf" srcId="{D13738BB-53FD-4283-9514-20E1F5ABF199}" destId="{C4F2EEC3-0934-445B-B547-D05FFDA30B41}" srcOrd="1" destOrd="0" presId="urn:microsoft.com/office/officeart/2005/8/layout/bList2"/>
    <dgm:cxn modelId="{E9ABB936-4B30-4BB1-B035-0D6ECC9373C2}" type="presOf" srcId="{11366196-EA4C-46E6-AB3E-FF427777AB3C}" destId="{89C46EE3-8E46-4C7E-B6AC-B206E08C2401}" srcOrd="1" destOrd="0" presId="urn:microsoft.com/office/officeart/2005/8/layout/bList2"/>
    <dgm:cxn modelId="{20D16A55-072F-4790-AE60-A8A3DD26C5CE}" srcId="{11366196-EA4C-46E6-AB3E-FF427777AB3C}" destId="{D53B231F-B7EA-46BF-8A14-D94E8A2E818D}" srcOrd="3" destOrd="0" parTransId="{EAC5744D-F725-493A-B712-5CA9312E6F60}" sibTransId="{F7B039C1-FBCE-494C-891A-12264F249975}"/>
    <dgm:cxn modelId="{7683B6E5-D5B2-4F50-8DB9-E602C1A77EA4}" type="presOf" srcId="{A2A898B9-7C88-4028-88A6-5330D03AED14}" destId="{715ED2B7-BF47-4FA3-B853-1742E95A99F0}" srcOrd="0" destOrd="0" presId="urn:microsoft.com/office/officeart/2005/8/layout/bList2"/>
    <dgm:cxn modelId="{B7F17DD7-C007-4042-85A4-3F47B1D3B9DF}" type="presOf" srcId="{9DDCC4C3-C735-49C0-A7EF-16662505FE6C}" destId="{D1208A45-2D4A-4725-81E6-939AF95B50D8}" srcOrd="0" destOrd="2" presId="urn:microsoft.com/office/officeart/2005/8/layout/bList2"/>
    <dgm:cxn modelId="{EABF0A99-1B3B-4C32-B065-A6BE06305A2C}" srcId="{8B6B8563-4C3C-4828-8ADE-D6CD305977D1}" destId="{9DDCC4C3-C735-49C0-A7EF-16662505FE6C}" srcOrd="2" destOrd="0" parTransId="{C8455227-327E-4B0E-8E40-BB8D333B9125}" sibTransId="{2BA74CE9-A165-43B6-A96D-91CBCD8A5168}"/>
    <dgm:cxn modelId="{78F17FEC-8CD2-4836-AC7B-FC781425D5C4}" srcId="{8B6B8563-4C3C-4828-8ADE-D6CD305977D1}" destId="{64027D54-1506-47EC-AE1B-C3C927591571}" srcOrd="0" destOrd="0" parTransId="{FD5CADF2-8436-49F4-975C-B74284463C69}" sibTransId="{F2010E20-7B48-47E7-AC73-E5B7230B01B0}"/>
    <dgm:cxn modelId="{A6C58502-E14A-4C0D-BD4C-50ED0540D039}" srcId="{8B6B8563-4C3C-4828-8ADE-D6CD305977D1}" destId="{21B34C4F-2760-4301-8BAD-111125103B1F}" srcOrd="5" destOrd="0" parTransId="{5C2E39B9-322B-4330-8DF8-4775AB4645AA}" sibTransId="{E39E5290-C999-431E-AB5B-13D7B7A3279E}"/>
    <dgm:cxn modelId="{712C0A5B-E943-4AD3-8E27-703F98045DBA}" type="presOf" srcId="{B3271822-5836-42CA-B233-8902F3D47334}" destId="{D1208A45-2D4A-4725-81E6-939AF95B50D8}" srcOrd="0" destOrd="4" presId="urn:microsoft.com/office/officeart/2005/8/layout/bList2"/>
    <dgm:cxn modelId="{C69D8953-D67E-441B-A7E4-7EB714FC7DBA}" srcId="{A2A898B9-7C88-4028-88A6-5330D03AED14}" destId="{11366196-EA4C-46E6-AB3E-FF427777AB3C}" srcOrd="1" destOrd="0" parTransId="{26A2B60D-55F7-4D05-9DC8-AFB8529ADC29}" sibTransId="{9BA26333-D6AB-447F-890D-4A68A6DC45BE}"/>
    <dgm:cxn modelId="{51238AA6-ABD7-4CCF-AD92-9D741A5173E2}" type="presOf" srcId="{8AC1D78C-8898-45E6-B9DE-36790708CCC1}" destId="{D1208A45-2D4A-4725-81E6-939AF95B50D8}" srcOrd="0" destOrd="7" presId="urn:microsoft.com/office/officeart/2005/8/layout/bList2"/>
    <dgm:cxn modelId="{A4755A52-8B16-494C-98AA-F92DD98B5D61}" srcId="{D13738BB-53FD-4283-9514-20E1F5ABF199}" destId="{7859A729-60E0-4BAC-8F75-FE57EBF06A8B}" srcOrd="2" destOrd="0" parTransId="{6C1BBF18-A6E7-4FA0-8F80-2014D8298688}" sibTransId="{9D567BA0-D0B2-4EDB-931B-B66271454828}"/>
    <dgm:cxn modelId="{59FD5F2F-015B-4D0F-9DB6-7F9C3161AEA1}" type="presOf" srcId="{8B6B8563-4C3C-4828-8ADE-D6CD305977D1}" destId="{2C10F348-961D-44CB-A4EF-792C08CBF392}" srcOrd="0" destOrd="0" presId="urn:microsoft.com/office/officeart/2005/8/layout/bList2"/>
    <dgm:cxn modelId="{1F3D224F-9D8A-4C0D-AE1F-15840571F3A0}" srcId="{11366196-EA4C-46E6-AB3E-FF427777AB3C}" destId="{1952320C-50D7-475E-9B01-B08675241697}" srcOrd="1" destOrd="0" parTransId="{D8DAB1B0-6C7F-4A61-A350-177AB6EEE14B}" sibTransId="{55F90A18-A572-4248-8FF7-5F6315E7F851}"/>
    <dgm:cxn modelId="{C12502E2-6617-45AD-95A5-6A9AA8E736BB}" srcId="{11366196-EA4C-46E6-AB3E-FF427777AB3C}" destId="{B727A626-2F4F-4417-88CB-D0B4DFD3B8B7}" srcOrd="0" destOrd="0" parTransId="{026C6B51-FC32-4FF1-804D-710238F1D761}" sibTransId="{805E7D1F-9C1C-427D-9B01-953AB527663A}"/>
    <dgm:cxn modelId="{9CCE110E-4B2C-42C2-A628-404A3F8931E4}" type="presOf" srcId="{1952320C-50D7-475E-9B01-B08675241697}" destId="{FF4F308A-D60E-4EF0-A41A-95B1D5F43C54}" srcOrd="0" destOrd="1" presId="urn:microsoft.com/office/officeart/2005/8/layout/bList2"/>
    <dgm:cxn modelId="{AA4C191E-303A-4B67-9287-579057C452CF}" type="presOf" srcId="{11366196-EA4C-46E6-AB3E-FF427777AB3C}" destId="{80F7F170-153D-4795-9A80-D33EEF026270}" srcOrd="0" destOrd="0" presId="urn:microsoft.com/office/officeart/2005/8/layout/bList2"/>
    <dgm:cxn modelId="{01274372-867C-4903-81DE-44C3F9650A66}" srcId="{8B6B8563-4C3C-4828-8ADE-D6CD305977D1}" destId="{0610E19B-741D-4C7C-9FB7-B1880D3E351F}" srcOrd="3" destOrd="0" parTransId="{A0867E98-8C60-4478-A137-F68D87ADBFA3}" sibTransId="{98AEBF79-5C47-4C3F-8E7B-B212F9FB0DD5}"/>
    <dgm:cxn modelId="{766C5D63-2DC0-4479-B535-D82EC5410DFF}" type="presOf" srcId="{64027D54-1506-47EC-AE1B-C3C927591571}" destId="{D1208A45-2D4A-4725-81E6-939AF95B50D8}" srcOrd="0" destOrd="0" presId="urn:microsoft.com/office/officeart/2005/8/layout/bList2"/>
    <dgm:cxn modelId="{4D322C48-0316-463F-A456-E2F0CD1C5E74}" srcId="{8B6B8563-4C3C-4828-8ADE-D6CD305977D1}" destId="{B3271822-5836-42CA-B233-8902F3D47334}" srcOrd="4" destOrd="0" parTransId="{B45B7F0A-0BE9-41FE-87B2-CF432135850A}" sibTransId="{E7FBF363-49EA-4637-94E0-4DAAC961E6A9}"/>
    <dgm:cxn modelId="{4781510E-27B5-476E-8C00-30FCBD6BE085}" type="presOf" srcId="{11A60CAF-6BAB-4B32-91B6-495CDB9AA334}" destId="{C4A69AA5-A1AD-4282-A170-69DC89759250}" srcOrd="0" destOrd="0" presId="urn:microsoft.com/office/officeart/2005/8/layout/bList2"/>
    <dgm:cxn modelId="{E429D76F-358B-4B3B-9FD6-97C04D51BC9A}" type="presOf" srcId="{CF382BC5-D174-4B09-A229-2F37F8EADD0F}" destId="{FF4F308A-D60E-4EF0-A41A-95B1D5F43C54}" srcOrd="0" destOrd="2" presId="urn:microsoft.com/office/officeart/2005/8/layout/bList2"/>
    <dgm:cxn modelId="{4E550B39-C915-45E2-8646-255F8B4CB12C}" srcId="{8B6B8563-4C3C-4828-8ADE-D6CD305977D1}" destId="{94EC6064-90E7-4598-92A2-628FE6F6F69A}" srcOrd="1" destOrd="0" parTransId="{C98DE787-A78F-4BFA-BA16-499159A68823}" sibTransId="{143F07A0-064E-45DE-9852-81FB19950D0D}"/>
    <dgm:cxn modelId="{7214F8B9-D989-4863-8F19-83A51E9125EE}" type="presOf" srcId="{BE6A5D75-E2DB-41A8-B030-FFEA80280120}" destId="{D1208A45-2D4A-4725-81E6-939AF95B50D8}" srcOrd="0" destOrd="6" presId="urn:microsoft.com/office/officeart/2005/8/layout/bList2"/>
    <dgm:cxn modelId="{E5B6C6DD-31BB-4927-8725-F39E6CD8276B}" srcId="{A2A898B9-7C88-4028-88A6-5330D03AED14}" destId="{8B6B8563-4C3C-4828-8ADE-D6CD305977D1}" srcOrd="0" destOrd="0" parTransId="{BBC908F4-2CC7-4F86-8340-C6AE7BA1C25D}" sibTransId="{F2F769CA-D4C1-4386-BC24-73DE05F01D88}"/>
    <dgm:cxn modelId="{703325C2-AD3B-47D0-89B9-AD686EB24400}" type="presOf" srcId="{8B6B8563-4C3C-4828-8ADE-D6CD305977D1}" destId="{93B6EEE0-4323-48DF-8573-C5CBBA3BE502}" srcOrd="1" destOrd="0" presId="urn:microsoft.com/office/officeart/2005/8/layout/bList2"/>
    <dgm:cxn modelId="{5FE064E2-A3EA-49B6-B589-D2B3CFB2FFAB}" type="presOf" srcId="{B6B1DBD5-281F-4D91-B44A-704E514540E7}" destId="{C4A69AA5-A1AD-4282-A170-69DC89759250}" srcOrd="0" destOrd="1" presId="urn:microsoft.com/office/officeart/2005/8/layout/bList2"/>
    <dgm:cxn modelId="{F67B0077-12B7-4164-9471-637AA31F7FCA}" srcId="{11366196-EA4C-46E6-AB3E-FF427777AB3C}" destId="{CF382BC5-D174-4B09-A229-2F37F8EADD0F}" srcOrd="2" destOrd="0" parTransId="{23F49CD4-8302-4BFE-B51A-21AA4815A7FD}" sibTransId="{FE8AD32B-08C1-4D13-80D6-332EDB5AEA2F}"/>
    <dgm:cxn modelId="{3C61AA7D-9078-4A66-A594-9861FC0FE547}" srcId="{11366196-EA4C-46E6-AB3E-FF427777AB3C}" destId="{508EC2ED-6232-4C13-956D-CD803D02D678}" srcOrd="4" destOrd="0" parTransId="{AFA2D92C-D417-440E-B133-6153D57D86D8}" sibTransId="{5DE41208-E284-4EC2-B071-80E74D53AD00}"/>
    <dgm:cxn modelId="{EB758BC5-95CB-4663-B557-3ACB7A4D4F93}" srcId="{A2A898B9-7C88-4028-88A6-5330D03AED14}" destId="{D13738BB-53FD-4283-9514-20E1F5ABF199}" srcOrd="2" destOrd="0" parTransId="{AE6B34C4-32E7-4338-88AF-E04F4C8280BE}" sibTransId="{CB69E822-D083-451F-A92E-3B24DCAFBEA6}"/>
    <dgm:cxn modelId="{09E8007B-DDC3-4E25-BD92-484DB73CA6D4}" type="presOf" srcId="{F2F769CA-D4C1-4386-BC24-73DE05F01D88}" destId="{9D68E439-2EB2-4551-8597-4A7889EF4047}" srcOrd="0" destOrd="0" presId="urn:microsoft.com/office/officeart/2005/8/layout/bList2"/>
    <dgm:cxn modelId="{AFEB6849-2018-4D47-9A37-72F59A9528CE}" type="presOf" srcId="{0610E19B-741D-4C7C-9FB7-B1880D3E351F}" destId="{D1208A45-2D4A-4725-81E6-939AF95B50D8}" srcOrd="0" destOrd="3" presId="urn:microsoft.com/office/officeart/2005/8/layout/bList2"/>
    <dgm:cxn modelId="{E32A0DC8-58DC-439B-9245-C98FDFDF7CF1}" type="presOf" srcId="{21B34C4F-2760-4301-8BAD-111125103B1F}" destId="{D1208A45-2D4A-4725-81E6-939AF95B50D8}" srcOrd="0" destOrd="5" presId="urn:microsoft.com/office/officeart/2005/8/layout/bList2"/>
    <dgm:cxn modelId="{19470714-4C41-48DD-8752-3FA714FBB9D2}" type="presOf" srcId="{9BA26333-D6AB-447F-890D-4A68A6DC45BE}" destId="{10F13394-F664-4595-933E-ADBC755179AA}" srcOrd="0" destOrd="0" presId="urn:microsoft.com/office/officeart/2005/8/layout/bList2"/>
    <dgm:cxn modelId="{6C6B3DE8-737D-47D8-9081-A3D38B407291}" srcId="{8B6B8563-4C3C-4828-8ADE-D6CD305977D1}" destId="{8AC1D78C-8898-45E6-B9DE-36790708CCC1}" srcOrd="7" destOrd="0" parTransId="{D98FE29E-58B6-4543-934F-08DCDD2800F1}" sibTransId="{BD4C956A-EBC1-4651-8702-E59BAEF9108F}"/>
    <dgm:cxn modelId="{DD1009EA-F097-4ED9-9671-E44FB27C9D39}" srcId="{8B6B8563-4C3C-4828-8ADE-D6CD305977D1}" destId="{BE6A5D75-E2DB-41A8-B030-FFEA80280120}" srcOrd="6" destOrd="0" parTransId="{70540681-9D9D-428C-8D82-D7BBF4C43024}" sibTransId="{41BD91A8-2905-4588-95AE-5BAA6BB027AA}"/>
    <dgm:cxn modelId="{8179FFB4-9598-4565-A8E7-3A715B92482F}" type="presParOf" srcId="{715ED2B7-BF47-4FA3-B853-1742E95A99F0}" destId="{E2BE6DCC-E455-481D-88FA-E57B7FAB4F05}" srcOrd="0" destOrd="0" presId="urn:microsoft.com/office/officeart/2005/8/layout/bList2"/>
    <dgm:cxn modelId="{3468C32B-F286-41E1-80AC-350279785930}" type="presParOf" srcId="{E2BE6DCC-E455-481D-88FA-E57B7FAB4F05}" destId="{D1208A45-2D4A-4725-81E6-939AF95B50D8}" srcOrd="0" destOrd="0" presId="urn:microsoft.com/office/officeart/2005/8/layout/bList2"/>
    <dgm:cxn modelId="{94473E19-75EB-4E56-A14C-AB0C9E79DB79}" type="presParOf" srcId="{E2BE6DCC-E455-481D-88FA-E57B7FAB4F05}" destId="{2C10F348-961D-44CB-A4EF-792C08CBF392}" srcOrd="1" destOrd="0" presId="urn:microsoft.com/office/officeart/2005/8/layout/bList2"/>
    <dgm:cxn modelId="{260404B8-9C99-43B8-BE70-D2F3F4E2EC87}" type="presParOf" srcId="{E2BE6DCC-E455-481D-88FA-E57B7FAB4F05}" destId="{93B6EEE0-4323-48DF-8573-C5CBBA3BE502}" srcOrd="2" destOrd="0" presId="urn:microsoft.com/office/officeart/2005/8/layout/bList2"/>
    <dgm:cxn modelId="{E8E1619B-CC7B-40A0-A335-F4873497B22E}" type="presParOf" srcId="{E2BE6DCC-E455-481D-88FA-E57B7FAB4F05}" destId="{A394D485-B7CC-4951-9FD9-DA0DB5B049FE}" srcOrd="3" destOrd="0" presId="urn:microsoft.com/office/officeart/2005/8/layout/bList2"/>
    <dgm:cxn modelId="{38F60222-DE9D-4DF3-BAB2-32C783A0A141}" type="presParOf" srcId="{715ED2B7-BF47-4FA3-B853-1742E95A99F0}" destId="{9D68E439-2EB2-4551-8597-4A7889EF4047}" srcOrd="1" destOrd="0" presId="urn:microsoft.com/office/officeart/2005/8/layout/bList2"/>
    <dgm:cxn modelId="{5B3C4B1F-81B1-4218-AC12-BBD08DA97CA7}" type="presParOf" srcId="{715ED2B7-BF47-4FA3-B853-1742E95A99F0}" destId="{4BBB939A-DFB5-4F58-B4E3-AA2B6C05E187}" srcOrd="2" destOrd="0" presId="urn:microsoft.com/office/officeart/2005/8/layout/bList2"/>
    <dgm:cxn modelId="{68EC3A76-7E47-4D3D-8EBD-E66DE057B499}" type="presParOf" srcId="{4BBB939A-DFB5-4F58-B4E3-AA2B6C05E187}" destId="{FF4F308A-D60E-4EF0-A41A-95B1D5F43C54}" srcOrd="0" destOrd="0" presId="urn:microsoft.com/office/officeart/2005/8/layout/bList2"/>
    <dgm:cxn modelId="{655D5B2E-585E-480A-8CC5-D66FE78D5975}" type="presParOf" srcId="{4BBB939A-DFB5-4F58-B4E3-AA2B6C05E187}" destId="{80F7F170-153D-4795-9A80-D33EEF026270}" srcOrd="1" destOrd="0" presId="urn:microsoft.com/office/officeart/2005/8/layout/bList2"/>
    <dgm:cxn modelId="{6F60DFA2-5A5F-4506-A364-D9942D4A7C00}" type="presParOf" srcId="{4BBB939A-DFB5-4F58-B4E3-AA2B6C05E187}" destId="{89C46EE3-8E46-4C7E-B6AC-B206E08C2401}" srcOrd="2" destOrd="0" presId="urn:microsoft.com/office/officeart/2005/8/layout/bList2"/>
    <dgm:cxn modelId="{6F74E4C7-E93A-4A7A-B6C3-1DE7404A1936}" type="presParOf" srcId="{4BBB939A-DFB5-4F58-B4E3-AA2B6C05E187}" destId="{EFE51C8C-EEE6-4D6B-8383-B034E4EDFD7D}" srcOrd="3" destOrd="0" presId="urn:microsoft.com/office/officeart/2005/8/layout/bList2"/>
    <dgm:cxn modelId="{BA8BDBC0-3695-4613-AE58-BA56F6AFD323}" type="presParOf" srcId="{715ED2B7-BF47-4FA3-B853-1742E95A99F0}" destId="{10F13394-F664-4595-933E-ADBC755179AA}" srcOrd="3" destOrd="0" presId="urn:microsoft.com/office/officeart/2005/8/layout/bList2"/>
    <dgm:cxn modelId="{C5F33E31-CF13-4A79-A20A-69AD12A675C1}" type="presParOf" srcId="{715ED2B7-BF47-4FA3-B853-1742E95A99F0}" destId="{C7A66B3A-BE4C-4669-BD4E-3E5EFCB12145}" srcOrd="4" destOrd="0" presId="urn:microsoft.com/office/officeart/2005/8/layout/bList2"/>
    <dgm:cxn modelId="{24092695-689E-408D-B424-9F8F5733DF7C}" type="presParOf" srcId="{C7A66B3A-BE4C-4669-BD4E-3E5EFCB12145}" destId="{C4A69AA5-A1AD-4282-A170-69DC89759250}" srcOrd="0" destOrd="0" presId="urn:microsoft.com/office/officeart/2005/8/layout/bList2"/>
    <dgm:cxn modelId="{25FF26F0-65CC-4201-9B37-67652D201FF9}" type="presParOf" srcId="{C7A66B3A-BE4C-4669-BD4E-3E5EFCB12145}" destId="{FAB4C5ED-4985-41E6-96FF-0DEFAAF89523}" srcOrd="1" destOrd="0" presId="urn:microsoft.com/office/officeart/2005/8/layout/bList2"/>
    <dgm:cxn modelId="{613AB795-D00E-4CAF-8835-942F707D8C9B}" type="presParOf" srcId="{C7A66B3A-BE4C-4669-BD4E-3E5EFCB12145}" destId="{C4F2EEC3-0934-445B-B547-D05FFDA30B41}" srcOrd="2" destOrd="0" presId="urn:microsoft.com/office/officeart/2005/8/layout/bList2"/>
    <dgm:cxn modelId="{A726690A-80E5-4040-A1FF-79C7AB9379E3}" type="presParOf" srcId="{C7A66B3A-BE4C-4669-BD4E-3E5EFCB12145}" destId="{A1B62DB3-583B-4686-A6F2-4D2DBE9E765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6179AD-D6DD-41F8-AD18-F148C98F6CF6}" type="doc">
      <dgm:prSet loTypeId="urn:microsoft.com/office/officeart/2005/8/layout/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2DC5281-0521-4D45-9360-1416CEFE5CBF}">
      <dgm:prSet phldrT="[Текст]" custT="1"/>
      <dgm:spPr/>
      <dgm:t>
        <a:bodyPr/>
        <a:lstStyle/>
        <a:p>
          <a:r>
            <a:rPr lang="ru-RU" sz="1100" dirty="0"/>
            <a:t>Выявление </a:t>
          </a:r>
          <a:r>
            <a:rPr lang="ru-RU" sz="1100" dirty="0" smtClean="0"/>
            <a:t>детей из семей участников в СВО</a:t>
          </a:r>
          <a:endParaRPr lang="ru-RU" sz="1100" dirty="0"/>
        </a:p>
      </dgm:t>
    </dgm:pt>
    <dgm:pt modelId="{55BE3584-2DCB-45D2-85C7-E985036D7653}" type="parTrans" cxnId="{8A0317AB-8569-4361-B993-1724F707590D}">
      <dgm:prSet/>
      <dgm:spPr/>
      <dgm:t>
        <a:bodyPr/>
        <a:lstStyle/>
        <a:p>
          <a:endParaRPr lang="ru-RU" sz="3200"/>
        </a:p>
      </dgm:t>
    </dgm:pt>
    <dgm:pt modelId="{87FED1A0-1DA1-4274-B6AC-436B90E96295}" type="sibTrans" cxnId="{8A0317AB-8569-4361-B993-1724F707590D}">
      <dgm:prSet custT="1"/>
      <dgm:spPr/>
      <dgm:t>
        <a:bodyPr/>
        <a:lstStyle/>
        <a:p>
          <a:endParaRPr lang="ru-RU" sz="800"/>
        </a:p>
      </dgm:t>
    </dgm:pt>
    <dgm:pt modelId="{210185E7-7AE4-42AC-93FB-DCA7D4E8F804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</a:rPr>
            <a:t>Психологическое консультирование -</a:t>
          </a:r>
          <a:br>
            <a:rPr lang="ru-RU" sz="900" dirty="0" smtClean="0">
              <a:solidFill>
                <a:schemeClr val="tx1"/>
              </a:solidFill>
            </a:rPr>
          </a:br>
          <a:r>
            <a:rPr lang="ru-RU" sz="900" dirty="0" smtClean="0">
              <a:solidFill>
                <a:schemeClr val="tx1"/>
              </a:solidFill>
            </a:rPr>
            <a:t>оказание психологической поддержки в ситуации расставания с родителем (законным представителем), участвующим в</a:t>
          </a:r>
          <a:br>
            <a:rPr lang="ru-RU" sz="900" dirty="0" smtClean="0">
              <a:solidFill>
                <a:schemeClr val="tx1"/>
              </a:solidFill>
            </a:rPr>
          </a:br>
          <a:r>
            <a:rPr lang="ru-RU" sz="900" dirty="0" smtClean="0">
              <a:solidFill>
                <a:schemeClr val="tx1"/>
              </a:solidFill>
            </a:rPr>
            <a:t>СВО</a:t>
          </a:r>
          <a:endParaRPr lang="ru-RU" sz="900" dirty="0">
            <a:solidFill>
              <a:schemeClr val="tx1"/>
            </a:solidFill>
          </a:endParaRPr>
        </a:p>
      </dgm:t>
    </dgm:pt>
    <dgm:pt modelId="{16EE7862-72A8-485B-A18A-F67385817E1A}" type="parTrans" cxnId="{D2FD48C8-106F-4841-9C20-F5A30C56AF56}">
      <dgm:prSet/>
      <dgm:spPr/>
      <dgm:t>
        <a:bodyPr/>
        <a:lstStyle/>
        <a:p>
          <a:endParaRPr lang="ru-RU" sz="3200"/>
        </a:p>
      </dgm:t>
    </dgm:pt>
    <dgm:pt modelId="{F182B052-859E-4EE7-81E3-77E52A130CE0}" type="sibTrans" cxnId="{D2FD48C8-106F-4841-9C20-F5A30C56AF56}">
      <dgm:prSet custT="1"/>
      <dgm:spPr/>
      <dgm:t>
        <a:bodyPr/>
        <a:lstStyle/>
        <a:p>
          <a:endParaRPr lang="ru-RU" sz="800"/>
        </a:p>
      </dgm:t>
    </dgm:pt>
    <dgm:pt modelId="{EA3F1E6E-23C6-4219-B20F-97CB189D0B98}">
      <dgm:prSet phldrT="[Текст]" custT="1"/>
      <dgm:spPr/>
      <dgm:t>
        <a:bodyPr/>
        <a:lstStyle/>
        <a:p>
          <a:r>
            <a:rPr lang="ru-RU" sz="900" b="0" i="0" dirty="0" smtClean="0">
              <a:solidFill>
                <a:schemeClr val="tx1"/>
              </a:solidFill>
            </a:rPr>
            <a:t>Оказание психологической помощи по</a:t>
          </a:r>
          <a:br>
            <a:rPr lang="ru-RU" sz="900" b="0" i="0" dirty="0" smtClean="0">
              <a:solidFill>
                <a:schemeClr val="tx1"/>
              </a:solidFill>
            </a:rPr>
          </a:br>
          <a:r>
            <a:rPr lang="ru-RU" sz="900" b="0" i="0" dirty="0" smtClean="0">
              <a:solidFill>
                <a:schemeClr val="tx1"/>
              </a:solidFill>
            </a:rPr>
            <a:t>запросу, в ситуации потери</a:t>
          </a:r>
          <a:r>
            <a:rPr lang="ru-RU" sz="1100" dirty="0" smtClean="0"/>
            <a:t/>
          </a:r>
          <a:br>
            <a:rPr lang="ru-RU" sz="1100" dirty="0" smtClean="0"/>
          </a:br>
          <a:endParaRPr lang="ru-RU" sz="1100" dirty="0"/>
        </a:p>
      </dgm:t>
    </dgm:pt>
    <dgm:pt modelId="{1633565F-D896-4856-B6E4-16294C370E3A}" type="parTrans" cxnId="{2C0246CB-1779-4790-9345-6318C7972821}">
      <dgm:prSet/>
      <dgm:spPr/>
      <dgm:t>
        <a:bodyPr/>
        <a:lstStyle/>
        <a:p>
          <a:endParaRPr lang="ru-RU" sz="3200"/>
        </a:p>
      </dgm:t>
    </dgm:pt>
    <dgm:pt modelId="{C4BD5CED-E743-4441-A9E2-296C1833B918}" type="sibTrans" cxnId="{2C0246CB-1779-4790-9345-6318C7972821}">
      <dgm:prSet/>
      <dgm:spPr/>
      <dgm:t>
        <a:bodyPr/>
        <a:lstStyle/>
        <a:p>
          <a:endParaRPr lang="ru-RU" sz="3200"/>
        </a:p>
      </dgm:t>
    </dgm:pt>
    <dgm:pt modelId="{569BCA25-7FAC-4E7F-9ED0-72B7441BB909}">
      <dgm:prSet custT="1"/>
      <dgm:spPr/>
      <dgm:t>
        <a:bodyPr/>
        <a:lstStyle/>
        <a:p>
          <a:r>
            <a:rPr lang="ru-RU" sz="900" b="0" i="0" dirty="0" smtClean="0">
              <a:solidFill>
                <a:schemeClr val="tx1"/>
              </a:solidFill>
            </a:rPr>
            <a:t>Наблюдение, психологическая диагностика в соответствии с планом мониторинга - отслеживание актуального психического</a:t>
          </a:r>
          <a:br>
            <a:rPr lang="ru-RU" sz="900" b="0" i="0" dirty="0" smtClean="0">
              <a:solidFill>
                <a:schemeClr val="tx1"/>
              </a:solidFill>
            </a:rPr>
          </a:br>
          <a:r>
            <a:rPr lang="ru-RU" sz="900" b="0" i="0" dirty="0" smtClean="0">
              <a:solidFill>
                <a:schemeClr val="tx1"/>
              </a:solidFill>
            </a:rPr>
            <a:t>состояния, особенностей взаимодействия со сверстниками и взрослыми (в течение триместра/четверти/полугодия)</a:t>
          </a:r>
          <a:r>
            <a:rPr lang="ru-RU" sz="900" dirty="0" smtClean="0"/>
            <a:t/>
          </a:r>
          <a:br>
            <a:rPr lang="ru-RU" sz="900" dirty="0" smtClean="0"/>
          </a:br>
          <a:endParaRPr lang="ru-RU" sz="900" dirty="0"/>
        </a:p>
      </dgm:t>
    </dgm:pt>
    <dgm:pt modelId="{290A6C68-24D6-42AA-8214-690BE72976C3}" type="parTrans" cxnId="{B5EDA4AE-B898-4B5B-8538-86E8C87924BE}">
      <dgm:prSet/>
      <dgm:spPr/>
      <dgm:t>
        <a:bodyPr/>
        <a:lstStyle/>
        <a:p>
          <a:endParaRPr lang="ru-RU" sz="3200"/>
        </a:p>
      </dgm:t>
    </dgm:pt>
    <dgm:pt modelId="{D61F8F6E-8A9D-4979-991A-A1B2795EABB8}" type="sibTrans" cxnId="{B5EDA4AE-B898-4B5B-8538-86E8C87924BE}">
      <dgm:prSet/>
      <dgm:spPr/>
      <dgm:t>
        <a:bodyPr/>
        <a:lstStyle/>
        <a:p>
          <a:endParaRPr lang="ru-RU" sz="3200"/>
        </a:p>
      </dgm:t>
    </dgm:pt>
    <dgm:pt modelId="{9466813A-E1D5-4982-A61D-1B4770A23DDE}" type="pres">
      <dgm:prSet presAssocID="{356179AD-D6DD-41F8-AD18-F148C98F6C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0B60FF-D01A-4AED-BF5C-2BC4B7036AF1}" type="pres">
      <dgm:prSet presAssocID="{EA3F1E6E-23C6-4219-B20F-97CB189D0B98}" presName="boxAndChildren" presStyleCnt="0"/>
      <dgm:spPr/>
    </dgm:pt>
    <dgm:pt modelId="{80EEF87A-FE31-41C8-8EAE-DE3D52B4ED62}" type="pres">
      <dgm:prSet presAssocID="{EA3F1E6E-23C6-4219-B20F-97CB189D0B98}" presName="parentTextBox" presStyleLbl="node1" presStyleIdx="0" presStyleCnt="4"/>
      <dgm:spPr/>
      <dgm:t>
        <a:bodyPr/>
        <a:lstStyle/>
        <a:p>
          <a:endParaRPr lang="ru-RU"/>
        </a:p>
      </dgm:t>
    </dgm:pt>
    <dgm:pt modelId="{170F31F0-0157-40D5-9D0C-6306C03DDBD4}" type="pres">
      <dgm:prSet presAssocID="{D61F8F6E-8A9D-4979-991A-A1B2795EABB8}" presName="sp" presStyleCnt="0"/>
      <dgm:spPr/>
    </dgm:pt>
    <dgm:pt modelId="{398F5A78-D2AA-42F6-8F4C-5BA6505496C8}" type="pres">
      <dgm:prSet presAssocID="{569BCA25-7FAC-4E7F-9ED0-72B7441BB909}" presName="arrowAndChildren" presStyleCnt="0"/>
      <dgm:spPr/>
    </dgm:pt>
    <dgm:pt modelId="{6603F216-DD2F-4393-B631-C2793074B72B}" type="pres">
      <dgm:prSet presAssocID="{569BCA25-7FAC-4E7F-9ED0-72B7441BB909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9F32B634-6DE3-4F64-9262-AE6A1C965012}" type="pres">
      <dgm:prSet presAssocID="{F182B052-859E-4EE7-81E3-77E52A130CE0}" presName="sp" presStyleCnt="0"/>
      <dgm:spPr/>
    </dgm:pt>
    <dgm:pt modelId="{DAA8C16E-9E07-427E-9819-C9AB248D8319}" type="pres">
      <dgm:prSet presAssocID="{210185E7-7AE4-42AC-93FB-DCA7D4E8F804}" presName="arrowAndChildren" presStyleCnt="0"/>
      <dgm:spPr/>
    </dgm:pt>
    <dgm:pt modelId="{BF30693E-1C70-41E9-B223-F0E02F79003F}" type="pres">
      <dgm:prSet presAssocID="{210185E7-7AE4-42AC-93FB-DCA7D4E8F804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EBFC700C-43BA-4479-AC3C-FA06E02D38CF}" type="pres">
      <dgm:prSet presAssocID="{87FED1A0-1DA1-4274-B6AC-436B90E96295}" presName="sp" presStyleCnt="0"/>
      <dgm:spPr/>
    </dgm:pt>
    <dgm:pt modelId="{5B209FE7-F459-4F87-8DA8-AD91E641ABDD}" type="pres">
      <dgm:prSet presAssocID="{92DC5281-0521-4D45-9360-1416CEFE5CBF}" presName="arrowAndChildren" presStyleCnt="0"/>
      <dgm:spPr/>
    </dgm:pt>
    <dgm:pt modelId="{753058A7-6E66-4F6A-BC79-62022749BC6A}" type="pres">
      <dgm:prSet presAssocID="{92DC5281-0521-4D45-9360-1416CEFE5CBF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2D1D2EFF-DE33-4B35-A53D-E6996C4159B3}" type="presOf" srcId="{356179AD-D6DD-41F8-AD18-F148C98F6CF6}" destId="{9466813A-E1D5-4982-A61D-1B4770A23DDE}" srcOrd="0" destOrd="0" presId="urn:microsoft.com/office/officeart/2005/8/layout/process4"/>
    <dgm:cxn modelId="{19BCB275-451B-4859-953A-5A59678932D6}" type="presOf" srcId="{210185E7-7AE4-42AC-93FB-DCA7D4E8F804}" destId="{BF30693E-1C70-41E9-B223-F0E02F79003F}" srcOrd="0" destOrd="0" presId="urn:microsoft.com/office/officeart/2005/8/layout/process4"/>
    <dgm:cxn modelId="{2C0246CB-1779-4790-9345-6318C7972821}" srcId="{356179AD-D6DD-41F8-AD18-F148C98F6CF6}" destId="{EA3F1E6E-23C6-4219-B20F-97CB189D0B98}" srcOrd="3" destOrd="0" parTransId="{1633565F-D896-4856-B6E4-16294C370E3A}" sibTransId="{C4BD5CED-E743-4441-A9E2-296C1833B918}"/>
    <dgm:cxn modelId="{8A0317AB-8569-4361-B993-1724F707590D}" srcId="{356179AD-D6DD-41F8-AD18-F148C98F6CF6}" destId="{92DC5281-0521-4D45-9360-1416CEFE5CBF}" srcOrd="0" destOrd="0" parTransId="{55BE3584-2DCB-45D2-85C7-E985036D7653}" sibTransId="{87FED1A0-1DA1-4274-B6AC-436B90E96295}"/>
    <dgm:cxn modelId="{9F7B4656-F277-46E8-AA16-2F208071E046}" type="presOf" srcId="{EA3F1E6E-23C6-4219-B20F-97CB189D0B98}" destId="{80EEF87A-FE31-41C8-8EAE-DE3D52B4ED62}" srcOrd="0" destOrd="0" presId="urn:microsoft.com/office/officeart/2005/8/layout/process4"/>
    <dgm:cxn modelId="{260135B2-1177-4716-85D1-3979220D38EC}" type="presOf" srcId="{92DC5281-0521-4D45-9360-1416CEFE5CBF}" destId="{753058A7-6E66-4F6A-BC79-62022749BC6A}" srcOrd="0" destOrd="0" presId="urn:microsoft.com/office/officeart/2005/8/layout/process4"/>
    <dgm:cxn modelId="{D2FD48C8-106F-4841-9C20-F5A30C56AF56}" srcId="{356179AD-D6DD-41F8-AD18-F148C98F6CF6}" destId="{210185E7-7AE4-42AC-93FB-DCA7D4E8F804}" srcOrd="1" destOrd="0" parTransId="{16EE7862-72A8-485B-A18A-F67385817E1A}" sibTransId="{F182B052-859E-4EE7-81E3-77E52A130CE0}"/>
    <dgm:cxn modelId="{B5EDA4AE-B898-4B5B-8538-86E8C87924BE}" srcId="{356179AD-D6DD-41F8-AD18-F148C98F6CF6}" destId="{569BCA25-7FAC-4E7F-9ED0-72B7441BB909}" srcOrd="2" destOrd="0" parTransId="{290A6C68-24D6-42AA-8214-690BE72976C3}" sibTransId="{D61F8F6E-8A9D-4979-991A-A1B2795EABB8}"/>
    <dgm:cxn modelId="{A11618A6-4105-4B83-BAC8-7A6AA089367D}" type="presOf" srcId="{569BCA25-7FAC-4E7F-9ED0-72B7441BB909}" destId="{6603F216-DD2F-4393-B631-C2793074B72B}" srcOrd="0" destOrd="0" presId="urn:microsoft.com/office/officeart/2005/8/layout/process4"/>
    <dgm:cxn modelId="{9B2E8B5B-9D8E-44BE-9214-899E0F0FD3FD}" type="presParOf" srcId="{9466813A-E1D5-4982-A61D-1B4770A23DDE}" destId="{250B60FF-D01A-4AED-BF5C-2BC4B7036AF1}" srcOrd="0" destOrd="0" presId="urn:microsoft.com/office/officeart/2005/8/layout/process4"/>
    <dgm:cxn modelId="{89D674D8-659E-4A73-A2DB-B64726391AB2}" type="presParOf" srcId="{250B60FF-D01A-4AED-BF5C-2BC4B7036AF1}" destId="{80EEF87A-FE31-41C8-8EAE-DE3D52B4ED62}" srcOrd="0" destOrd="0" presId="urn:microsoft.com/office/officeart/2005/8/layout/process4"/>
    <dgm:cxn modelId="{9C5C11B2-DACC-44AD-B8E0-7E21CDD70D19}" type="presParOf" srcId="{9466813A-E1D5-4982-A61D-1B4770A23DDE}" destId="{170F31F0-0157-40D5-9D0C-6306C03DDBD4}" srcOrd="1" destOrd="0" presId="urn:microsoft.com/office/officeart/2005/8/layout/process4"/>
    <dgm:cxn modelId="{DE8415A2-D73F-4736-9D33-F889A48F489F}" type="presParOf" srcId="{9466813A-E1D5-4982-A61D-1B4770A23DDE}" destId="{398F5A78-D2AA-42F6-8F4C-5BA6505496C8}" srcOrd="2" destOrd="0" presId="urn:microsoft.com/office/officeart/2005/8/layout/process4"/>
    <dgm:cxn modelId="{9227C45F-AD31-454A-91B1-B71A4DE0D543}" type="presParOf" srcId="{398F5A78-D2AA-42F6-8F4C-5BA6505496C8}" destId="{6603F216-DD2F-4393-B631-C2793074B72B}" srcOrd="0" destOrd="0" presId="urn:microsoft.com/office/officeart/2005/8/layout/process4"/>
    <dgm:cxn modelId="{87CA999D-B604-4AD6-B24B-5BE8A78E3F58}" type="presParOf" srcId="{9466813A-E1D5-4982-A61D-1B4770A23DDE}" destId="{9F32B634-6DE3-4F64-9262-AE6A1C965012}" srcOrd="3" destOrd="0" presId="urn:microsoft.com/office/officeart/2005/8/layout/process4"/>
    <dgm:cxn modelId="{BA7B71F4-3DCE-40B1-8DBC-AAF11D800FB7}" type="presParOf" srcId="{9466813A-E1D5-4982-A61D-1B4770A23DDE}" destId="{DAA8C16E-9E07-427E-9819-C9AB248D8319}" srcOrd="4" destOrd="0" presId="urn:microsoft.com/office/officeart/2005/8/layout/process4"/>
    <dgm:cxn modelId="{C9AC6235-9486-4B44-A6D0-F27A0FE85E7F}" type="presParOf" srcId="{DAA8C16E-9E07-427E-9819-C9AB248D8319}" destId="{BF30693E-1C70-41E9-B223-F0E02F79003F}" srcOrd="0" destOrd="0" presId="urn:microsoft.com/office/officeart/2005/8/layout/process4"/>
    <dgm:cxn modelId="{3A935BF6-CBD1-4C7B-B4DB-6C96F877C433}" type="presParOf" srcId="{9466813A-E1D5-4982-A61D-1B4770A23DDE}" destId="{EBFC700C-43BA-4479-AC3C-FA06E02D38CF}" srcOrd="5" destOrd="0" presId="urn:microsoft.com/office/officeart/2005/8/layout/process4"/>
    <dgm:cxn modelId="{BB388B24-3F00-49A1-929A-442D6F3463BF}" type="presParOf" srcId="{9466813A-E1D5-4982-A61D-1B4770A23DDE}" destId="{5B209FE7-F459-4F87-8DA8-AD91E641ABDD}" srcOrd="6" destOrd="0" presId="urn:microsoft.com/office/officeart/2005/8/layout/process4"/>
    <dgm:cxn modelId="{531D4FA8-3B1B-460B-9DF1-D03B7E13C047}" type="presParOf" srcId="{5B209FE7-F459-4F87-8DA8-AD91E641ABDD}" destId="{753058A7-6E66-4F6A-BC79-62022749BC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08A45-2D4A-4725-81E6-939AF95B50D8}">
      <dsp:nvSpPr>
        <dsp:cNvPr id="0" name=""/>
        <dsp:cNvSpPr/>
      </dsp:nvSpPr>
      <dsp:spPr>
        <a:xfrm>
          <a:off x="5742" y="665128"/>
          <a:ext cx="2480430" cy="185158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Право на предоставление мест </a:t>
          </a:r>
          <a:r>
            <a:rPr lang="ru-RU" sz="1100" kern="1200" dirty="0" smtClean="0"/>
            <a:t>во внеочередном и </a:t>
          </a:r>
          <a:r>
            <a:rPr lang="ru-RU" sz="1100" kern="1200" dirty="0"/>
            <a:t>первоочередном порядке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Освобождение от платы, взимаемой за присмотр и уход за ребенком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solidFill>
              <a:srgbClr val="FF0000"/>
            </a:solidFill>
          </a:endParaRPr>
        </a:p>
      </dsp:txBody>
      <dsp:txXfrm>
        <a:off x="49127" y="708513"/>
        <a:ext cx="2393660" cy="1808203"/>
      </dsp:txXfrm>
    </dsp:sp>
    <dsp:sp modelId="{93B6EEE0-4323-48DF-8573-C5CBBA3BE502}">
      <dsp:nvSpPr>
        <dsp:cNvPr id="0" name=""/>
        <dsp:cNvSpPr/>
      </dsp:nvSpPr>
      <dsp:spPr>
        <a:xfrm>
          <a:off x="5742" y="2516717"/>
          <a:ext cx="2480430" cy="796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/>
            <a:t>Детский </a:t>
          </a:r>
          <a:r>
            <a:rPr lang="ru-RU" sz="1400" b="1" kern="1200" dirty="0" smtClean="0"/>
            <a:t>сад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rgbClr val="FF0000"/>
              </a:solidFill>
            </a:rPr>
            <a:t>117 чел.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</a:t>
          </a:r>
          <a:endParaRPr lang="ru-RU" sz="1400" b="1" kern="1200" dirty="0"/>
        </a:p>
      </dsp:txBody>
      <dsp:txXfrm>
        <a:off x="5742" y="2516717"/>
        <a:ext cx="1746782" cy="796183"/>
      </dsp:txXfrm>
    </dsp:sp>
    <dsp:sp modelId="{A394D485-B7CC-4951-9FD9-DA0DB5B049FE}">
      <dsp:nvSpPr>
        <dsp:cNvPr id="0" name=""/>
        <dsp:cNvSpPr/>
      </dsp:nvSpPr>
      <dsp:spPr>
        <a:xfrm>
          <a:off x="1822692" y="2643184"/>
          <a:ext cx="868150" cy="86815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F308A-D60E-4EF0-A41A-95B1D5F43C54}">
      <dsp:nvSpPr>
        <dsp:cNvPr id="0" name=""/>
        <dsp:cNvSpPr/>
      </dsp:nvSpPr>
      <dsp:spPr>
        <a:xfrm>
          <a:off x="2905921" y="665128"/>
          <a:ext cx="2480430" cy="185158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8100" rIns="1270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/>
            <a:t>Право на предоставление мест в первоочередном порядке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/>
            <a:t>Обеспечение бесплатным горячим питанием обучающихся 1-11 классов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/>
            <a:t>Преимущественное право для получения путевок в лагеря с дневным пребыванием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/>
            <a:t>Право на приоритетное зачисление в группы продленного дня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rgbClr val="FF0000"/>
            </a:solidFill>
          </a:endParaRPr>
        </a:p>
      </dsp:txBody>
      <dsp:txXfrm>
        <a:off x="2949306" y="708513"/>
        <a:ext cx="2393660" cy="1808203"/>
      </dsp:txXfrm>
    </dsp:sp>
    <dsp:sp modelId="{89C46EE3-8E46-4C7E-B6AC-B206E08C2401}">
      <dsp:nvSpPr>
        <dsp:cNvPr id="0" name=""/>
        <dsp:cNvSpPr/>
      </dsp:nvSpPr>
      <dsp:spPr>
        <a:xfrm>
          <a:off x="2905921" y="2516717"/>
          <a:ext cx="2480430" cy="796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/>
            <a:t>Школа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rgbClr val="FF0000"/>
              </a:solidFill>
            </a:rPr>
            <a:t>277 чел.</a:t>
          </a:r>
          <a:endParaRPr lang="ru-RU" sz="1600" kern="1200" dirty="0" smtClean="0">
            <a:solidFill>
              <a:srgbClr val="FF000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>
        <a:off x="2905921" y="2516717"/>
        <a:ext cx="1746782" cy="796183"/>
      </dsp:txXfrm>
    </dsp:sp>
    <dsp:sp modelId="{EFE51C8C-EEE6-4D6B-8383-B034E4EDFD7D}">
      <dsp:nvSpPr>
        <dsp:cNvPr id="0" name=""/>
        <dsp:cNvSpPr/>
      </dsp:nvSpPr>
      <dsp:spPr>
        <a:xfrm>
          <a:off x="4722871" y="2643184"/>
          <a:ext cx="868150" cy="86815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69AA5-A1AD-4282-A170-69DC89759250}">
      <dsp:nvSpPr>
        <dsp:cNvPr id="0" name=""/>
        <dsp:cNvSpPr/>
      </dsp:nvSpPr>
      <dsp:spPr>
        <a:xfrm>
          <a:off x="5806100" y="664073"/>
          <a:ext cx="2480430" cy="185581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Предоставление первоочередного права зачисления участникам СВО и их детям на обучение вне зависимости от результатов освоения основного общего или среднего общего образования и наличия договора о целевом направлении)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Обеспечение бесплатным горячим питанием студентов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kern="1200" dirty="0"/>
            <a:t>Право на перевод на бесплатное обучение участников СВО и из детей</a:t>
          </a:r>
          <a:endParaRPr lang="ru-RU" sz="1100" kern="1200" dirty="0"/>
        </a:p>
      </dsp:txBody>
      <dsp:txXfrm>
        <a:off x="5849584" y="707557"/>
        <a:ext cx="2393462" cy="1812326"/>
      </dsp:txXfrm>
    </dsp:sp>
    <dsp:sp modelId="{C4F2EEC3-0934-445B-B547-D05FFDA30B41}">
      <dsp:nvSpPr>
        <dsp:cNvPr id="0" name=""/>
        <dsp:cNvSpPr/>
      </dsp:nvSpPr>
      <dsp:spPr>
        <a:xfrm>
          <a:off x="5806100" y="2517773"/>
          <a:ext cx="2480430" cy="796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СПО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FF0000"/>
              </a:solidFill>
            </a:rPr>
            <a:t>12 чел.</a:t>
          </a:r>
        </a:p>
      </dsp:txBody>
      <dsp:txXfrm>
        <a:off x="5806100" y="2517773"/>
        <a:ext cx="1746782" cy="796183"/>
      </dsp:txXfrm>
    </dsp:sp>
    <dsp:sp modelId="{A1B62DB3-583B-4686-A6F2-4D2DBE9E7650}">
      <dsp:nvSpPr>
        <dsp:cNvPr id="0" name=""/>
        <dsp:cNvSpPr/>
      </dsp:nvSpPr>
      <dsp:spPr>
        <a:xfrm>
          <a:off x="7623050" y="2644239"/>
          <a:ext cx="868150" cy="86815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EF87A-FE31-41C8-8EAE-DE3D52B4ED62}">
      <dsp:nvSpPr>
        <dsp:cNvPr id="0" name=""/>
        <dsp:cNvSpPr/>
      </dsp:nvSpPr>
      <dsp:spPr>
        <a:xfrm>
          <a:off x="0" y="3686099"/>
          <a:ext cx="3963207" cy="8064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i="0" kern="1200" dirty="0" smtClean="0">
              <a:solidFill>
                <a:schemeClr val="tx1"/>
              </a:solidFill>
            </a:rPr>
            <a:t>Оказание психологической помощи по</a:t>
          </a:r>
          <a:br>
            <a:rPr lang="ru-RU" sz="900" b="0" i="0" kern="1200" dirty="0" smtClean="0">
              <a:solidFill>
                <a:schemeClr val="tx1"/>
              </a:solidFill>
            </a:rPr>
          </a:br>
          <a:r>
            <a:rPr lang="ru-RU" sz="900" b="0" i="0" kern="1200" dirty="0" smtClean="0">
              <a:solidFill>
                <a:schemeClr val="tx1"/>
              </a:solidFill>
            </a:rPr>
            <a:t>запросу, в ситуации потери</a:t>
          </a:r>
          <a:r>
            <a:rPr lang="ru-RU" sz="1100" kern="1200" dirty="0" smtClean="0"/>
            <a:t/>
          </a:r>
          <a:br>
            <a:rPr lang="ru-RU" sz="1100" kern="1200" dirty="0" smtClean="0"/>
          </a:br>
          <a:endParaRPr lang="ru-RU" sz="1100" kern="1200" dirty="0"/>
        </a:p>
      </dsp:txBody>
      <dsp:txXfrm>
        <a:off x="0" y="3686099"/>
        <a:ext cx="3963207" cy="806428"/>
      </dsp:txXfrm>
    </dsp:sp>
    <dsp:sp modelId="{6603F216-DD2F-4393-B631-C2793074B72B}">
      <dsp:nvSpPr>
        <dsp:cNvPr id="0" name=""/>
        <dsp:cNvSpPr/>
      </dsp:nvSpPr>
      <dsp:spPr>
        <a:xfrm rot="10800000">
          <a:off x="0" y="2457909"/>
          <a:ext cx="3963207" cy="1240287"/>
        </a:xfrm>
        <a:prstGeom prst="upArrowCallou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i="0" kern="1200" dirty="0" smtClean="0">
              <a:solidFill>
                <a:schemeClr val="tx1"/>
              </a:solidFill>
            </a:rPr>
            <a:t>Наблюдение, психологическая диагностика в соответствии с планом мониторинга - отслеживание актуального психического</a:t>
          </a:r>
          <a:br>
            <a:rPr lang="ru-RU" sz="900" b="0" i="0" kern="1200" dirty="0" smtClean="0">
              <a:solidFill>
                <a:schemeClr val="tx1"/>
              </a:solidFill>
            </a:rPr>
          </a:br>
          <a:r>
            <a:rPr lang="ru-RU" sz="900" b="0" i="0" kern="1200" dirty="0" smtClean="0">
              <a:solidFill>
                <a:schemeClr val="tx1"/>
              </a:solidFill>
            </a:rPr>
            <a:t>состояния, особенностей взаимодействия со сверстниками и взрослыми (в течение триместра/четверти/полугодия)</a:t>
          </a:r>
          <a:r>
            <a:rPr lang="ru-RU" sz="900" kern="1200" dirty="0" smtClean="0"/>
            <a:t/>
          </a:r>
          <a:br>
            <a:rPr lang="ru-RU" sz="900" kern="1200" dirty="0" smtClean="0"/>
          </a:br>
          <a:endParaRPr lang="ru-RU" sz="900" kern="1200" dirty="0"/>
        </a:p>
      </dsp:txBody>
      <dsp:txXfrm rot="10800000">
        <a:off x="0" y="2457909"/>
        <a:ext cx="3963207" cy="805901"/>
      </dsp:txXfrm>
    </dsp:sp>
    <dsp:sp modelId="{BF30693E-1C70-41E9-B223-F0E02F79003F}">
      <dsp:nvSpPr>
        <dsp:cNvPr id="0" name=""/>
        <dsp:cNvSpPr/>
      </dsp:nvSpPr>
      <dsp:spPr>
        <a:xfrm rot="10800000">
          <a:off x="0" y="1229718"/>
          <a:ext cx="3963207" cy="1240287"/>
        </a:xfrm>
        <a:prstGeom prst="upArrowCallou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Психологическое консультирование -</a:t>
          </a:r>
          <a:br>
            <a:rPr lang="ru-RU" sz="900" kern="1200" dirty="0" smtClean="0">
              <a:solidFill>
                <a:schemeClr val="tx1"/>
              </a:solidFill>
            </a:rPr>
          </a:br>
          <a:r>
            <a:rPr lang="ru-RU" sz="900" kern="1200" dirty="0" smtClean="0">
              <a:solidFill>
                <a:schemeClr val="tx1"/>
              </a:solidFill>
            </a:rPr>
            <a:t>оказание психологической поддержки в ситуации расставания с родителем (законным представителем), участвующим в</a:t>
          </a:r>
          <a:br>
            <a:rPr lang="ru-RU" sz="900" kern="1200" dirty="0" smtClean="0">
              <a:solidFill>
                <a:schemeClr val="tx1"/>
              </a:solidFill>
            </a:rPr>
          </a:br>
          <a:r>
            <a:rPr lang="ru-RU" sz="900" kern="1200" dirty="0" smtClean="0">
              <a:solidFill>
                <a:schemeClr val="tx1"/>
              </a:solidFill>
            </a:rPr>
            <a:t>СВО</a:t>
          </a:r>
          <a:endParaRPr lang="ru-RU" sz="900" kern="1200" dirty="0">
            <a:solidFill>
              <a:schemeClr val="tx1"/>
            </a:solidFill>
          </a:endParaRPr>
        </a:p>
      </dsp:txBody>
      <dsp:txXfrm rot="10800000">
        <a:off x="0" y="1229718"/>
        <a:ext cx="3963207" cy="805901"/>
      </dsp:txXfrm>
    </dsp:sp>
    <dsp:sp modelId="{753058A7-6E66-4F6A-BC79-62022749BC6A}">
      <dsp:nvSpPr>
        <dsp:cNvPr id="0" name=""/>
        <dsp:cNvSpPr/>
      </dsp:nvSpPr>
      <dsp:spPr>
        <a:xfrm rot="10800000">
          <a:off x="0" y="1527"/>
          <a:ext cx="3963207" cy="1240287"/>
        </a:xfrm>
        <a:prstGeom prst="upArrowCallou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Выявление </a:t>
          </a:r>
          <a:r>
            <a:rPr lang="ru-RU" sz="1100" kern="1200" dirty="0" smtClean="0"/>
            <a:t>детей из семей участников в СВО</a:t>
          </a:r>
          <a:endParaRPr lang="ru-RU" sz="1100" kern="1200" dirty="0"/>
        </a:p>
      </dsp:txBody>
      <dsp:txXfrm rot="10800000">
        <a:off x="0" y="1527"/>
        <a:ext cx="3963207" cy="805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6AC8B-BED1-4830-B673-D3A05E0C39DE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63BDF-E44B-4097-BB2C-98BBD2D1D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62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3BDF-E44B-4097-BB2C-98BBD2D1D52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56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5.png"/><Relationship Id="rId10" Type="http://schemas.openxmlformats.org/officeDocument/2006/relationships/image" Target="../media/image25.gif"/><Relationship Id="rId4" Type="http://schemas.microsoft.com/office/2007/relationships/hdphoto" Target="../media/hdphoto1.wdp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microsoft.com/office/2007/relationships/hdphoto" Target="../media/hdphoto1.wdp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5.png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ssiancip.ru/metodicheskie-razrabotki/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microsoft.com/office/2007/relationships/hdphoto" Target="../media/hdphoto1.wdp"/><Relationship Id="rId7" Type="http://schemas.openxmlformats.org/officeDocument/2006/relationships/diagramLayout" Target="../diagrams/layou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3.jpeg"/><Relationship Id="rId10" Type="http://schemas.microsoft.com/office/2007/relationships/diagramDrawing" Target="../diagrams/drawing2.xml"/><Relationship Id="rId4" Type="http://schemas.openxmlformats.org/officeDocument/2006/relationships/image" Target="../media/image12.jpeg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wallpapers.com/images/hd/pale-blue-background-o6g2obsrn1z3er7q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72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2" y="72008"/>
            <a:ext cx="699542" cy="699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6638" y="74428"/>
            <a:ext cx="4834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Кинельское</a:t>
            </a:r>
            <a:r>
              <a:rPr lang="ru-RU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управление министерства образования Самарской области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707654"/>
            <a:ext cx="9153728" cy="11363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О работе с семьями участников СВО </a:t>
            </a:r>
          </a:p>
          <a:p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(в том числе индивидуальное сопровождение детей)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77141" y="4468708"/>
            <a:ext cx="1077975" cy="2770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917" tIns="91458" rIns="182917" bIns="91458" anchor="ctr"/>
          <a:lstStyle/>
          <a:p>
            <a:pPr algn="ctr">
              <a:defRPr/>
            </a:pPr>
            <a:r>
              <a:rPr lang="ru-RU" sz="1050" dirty="0" smtClean="0">
                <a:solidFill>
                  <a:schemeClr val="bg1"/>
                </a:solidFill>
              </a:rPr>
              <a:t>12.12.2024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-129706"/>
            <a:ext cx="1512168" cy="8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4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allpapers.com/images/hd/pale-blue-background-o6g2obsrn1z3er7q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72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7" y="0"/>
            <a:ext cx="912413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Деятельность педагога-психолога 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по психологическому сопровождению детей ветеранов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(участников) СВО осуществляется по следующим направлениям: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12035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059582"/>
            <a:ext cx="864096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 - </a:t>
            </a:r>
            <a:r>
              <a:rPr lang="ru-RU" sz="1100" b="1" dirty="0" smtClean="0">
                <a:solidFill>
                  <a:schemeClr val="accent3">
                    <a:lumMod val="75000"/>
                  </a:schemeClr>
                </a:solidFill>
              </a:rPr>
              <a:t>комплексная </a:t>
            </a:r>
            <a:r>
              <a:rPr lang="ru-RU" sz="1100" b="1" dirty="0">
                <a:solidFill>
                  <a:schemeClr val="accent3">
                    <a:lumMod val="75000"/>
                  </a:schemeClr>
                </a:solidFill>
              </a:rPr>
              <a:t>психологическая диагностика обучающихся </a:t>
            </a:r>
            <a:r>
              <a:rPr lang="ru-RU" sz="1100" dirty="0"/>
              <a:t>(наблюдение, мониторинг </a:t>
            </a:r>
            <a:r>
              <a:rPr lang="ru-RU" sz="1100" dirty="0" smtClean="0"/>
              <a:t>актуального психического </a:t>
            </a:r>
            <a:r>
              <a:rPr lang="ru-RU" sz="1100" dirty="0"/>
              <a:t>состояния, углубленная психодиагностика) (при необходимости);</a:t>
            </a:r>
            <a:br>
              <a:rPr lang="ru-RU" sz="1100" dirty="0"/>
            </a:br>
            <a:r>
              <a:rPr lang="ru-RU" sz="1100" dirty="0" smtClean="0"/>
              <a:t> - </a:t>
            </a:r>
            <a:r>
              <a:rPr lang="ru-RU" sz="1100" b="1" dirty="0" smtClean="0">
                <a:solidFill>
                  <a:schemeClr val="accent3">
                    <a:lumMod val="75000"/>
                  </a:schemeClr>
                </a:solidFill>
              </a:rPr>
              <a:t>коррекционно-развивающая </a:t>
            </a:r>
            <a:r>
              <a:rPr lang="ru-RU" sz="1100" b="1" dirty="0">
                <a:solidFill>
                  <a:schemeClr val="accent3">
                    <a:lumMod val="75000"/>
                  </a:schemeClr>
                </a:solidFill>
              </a:rPr>
              <a:t>работа</a:t>
            </a:r>
            <a:r>
              <a:rPr lang="ru-RU" sz="1100" dirty="0"/>
              <a:t> с обучающимися, в том числе работа по восстановлению </a:t>
            </a:r>
            <a:r>
              <a:rPr lang="ru-RU" sz="1100" dirty="0" smtClean="0"/>
              <a:t>и реабилитации</a:t>
            </a:r>
            <a:r>
              <a:rPr lang="ru-RU" sz="1100" dirty="0"/>
              <a:t>;</a:t>
            </a:r>
            <a:br>
              <a:rPr lang="ru-RU" sz="1100" dirty="0"/>
            </a:br>
            <a:r>
              <a:rPr lang="ru-RU" sz="1100" dirty="0" smtClean="0"/>
              <a:t> </a:t>
            </a:r>
            <a:r>
              <a:rPr lang="ru-RU" sz="1100" dirty="0"/>
              <a:t>психологическое консультирование участников образовательных отношений;</a:t>
            </a:r>
            <a:br>
              <a:rPr lang="ru-RU" sz="1100" dirty="0"/>
            </a:br>
            <a:r>
              <a:rPr lang="ru-RU" sz="1100" dirty="0"/>
              <a:t>- </a:t>
            </a:r>
            <a:r>
              <a:rPr lang="ru-RU" sz="1100" b="1" dirty="0">
                <a:solidFill>
                  <a:schemeClr val="accent3">
                    <a:lumMod val="75000"/>
                  </a:schemeClr>
                </a:solidFill>
              </a:rPr>
              <a:t>психологическое просвещение </a:t>
            </a:r>
            <a:r>
              <a:rPr lang="ru-RU" sz="1100" dirty="0"/>
              <a:t>(повышение психологической компетентности родителей [</a:t>
            </a:r>
            <a:r>
              <a:rPr lang="ru-RU" sz="1100" dirty="0" smtClean="0"/>
              <a:t>законных представителей</a:t>
            </a:r>
            <a:r>
              <a:rPr lang="ru-RU" sz="1100" dirty="0"/>
              <a:t>] обучающихся, других участников образовательных отношений и педагогического состава </a:t>
            </a:r>
            <a:r>
              <a:rPr lang="ru-RU" sz="1100" dirty="0" smtClean="0"/>
              <a:t>в вопросах </a:t>
            </a:r>
            <a:r>
              <a:rPr lang="ru-RU" sz="1100" dirty="0"/>
              <a:t>обучения и воспитания детей, переживших травматическое событие);</a:t>
            </a:r>
            <a:br>
              <a:rPr lang="ru-RU" sz="1100" dirty="0"/>
            </a:br>
            <a:r>
              <a:rPr lang="ru-RU" sz="1100" dirty="0"/>
              <a:t>- </a:t>
            </a:r>
            <a:r>
              <a:rPr lang="ru-RU" sz="1100" b="1" dirty="0" err="1">
                <a:solidFill>
                  <a:schemeClr val="accent3">
                    <a:lumMod val="75000"/>
                  </a:schemeClr>
                </a:solidFill>
              </a:rPr>
              <a:t>психопрофилактика</a:t>
            </a:r>
            <a:r>
              <a:rPr lang="ru-RU" sz="1100" dirty="0"/>
              <a:t> (профессиональная деятельность, направленная на сохранение и </a:t>
            </a:r>
            <a:r>
              <a:rPr lang="ru-RU" sz="1100" dirty="0" smtClean="0"/>
              <a:t>укрепление психологического </a:t>
            </a:r>
            <a:r>
              <a:rPr lang="ru-RU" sz="1100" dirty="0"/>
              <a:t>здоровья обучающихся в процессе обучения и воспитания в </a:t>
            </a:r>
            <a:r>
              <a:rPr lang="ru-RU" sz="1100" dirty="0" smtClean="0"/>
              <a:t>образовательных организациях</a:t>
            </a:r>
            <a:r>
              <a:rPr lang="ru-RU" sz="1100" dirty="0"/>
              <a:t>, в том числе в части формирования в образовательных организациях </a:t>
            </a:r>
            <a:r>
              <a:rPr lang="ru-RU" sz="1100" dirty="0" smtClean="0"/>
              <a:t>необходимого психологического </a:t>
            </a:r>
            <a:r>
              <a:rPr lang="ru-RU" sz="1100" dirty="0"/>
              <a:t>климата для сохранения и [или] восстановления психологического здоровья);</a:t>
            </a:r>
            <a:br>
              <a:rPr lang="ru-RU" sz="1100" dirty="0"/>
            </a:br>
            <a:r>
              <a:rPr lang="ru-RU" sz="1100" dirty="0"/>
              <a:t>- </a:t>
            </a:r>
            <a:r>
              <a:rPr lang="ru-RU" sz="1100" b="1" dirty="0">
                <a:solidFill>
                  <a:schemeClr val="accent3">
                    <a:lumMod val="75000"/>
                  </a:schemeClr>
                </a:solidFill>
              </a:rPr>
              <a:t>психологическая экспертиза (оценка) комфортности и безопасности образовательной </a:t>
            </a:r>
            <a:r>
              <a:rPr lang="ru-RU" sz="1100" b="1" dirty="0" smtClean="0">
                <a:solidFill>
                  <a:schemeClr val="accent3">
                    <a:lumMod val="75000"/>
                  </a:schemeClr>
                </a:solidFill>
              </a:rPr>
              <a:t>среды </a:t>
            </a:r>
            <a:r>
              <a:rPr lang="ru-RU" sz="1100" dirty="0" smtClean="0"/>
              <a:t>(</a:t>
            </a:r>
            <a:r>
              <a:rPr lang="ru-RU" sz="1100" dirty="0"/>
              <a:t>консультирование педагогов образовательных организаций при выборе образовательных технологий </a:t>
            </a:r>
            <a:r>
              <a:rPr lang="ru-RU" sz="1100" dirty="0" smtClean="0"/>
              <a:t>с учетом </a:t>
            </a:r>
            <a:r>
              <a:rPr lang="ru-RU" sz="1100" dirty="0"/>
              <a:t>индивидуально-психологических особенностей и образовательных потребностей обучающихся</a:t>
            </a:r>
            <a:r>
              <a:rPr lang="ru-RU" sz="1100" dirty="0" smtClean="0"/>
              <a:t>, психологическая </a:t>
            </a:r>
            <a:r>
              <a:rPr lang="ru-RU" sz="1100" dirty="0"/>
              <a:t>экспертиза программы развития образовательной организации с целью </a:t>
            </a:r>
            <a:r>
              <a:rPr lang="ru-RU" sz="1100" dirty="0" smtClean="0"/>
              <a:t>определения степени </a:t>
            </a:r>
            <a:r>
              <a:rPr lang="ru-RU" sz="1100" dirty="0"/>
              <a:t>безопасности и комфортности образовательной среды);</a:t>
            </a:r>
            <a:br>
              <a:rPr lang="ru-RU" sz="1100" dirty="0"/>
            </a:br>
            <a:r>
              <a:rPr lang="ru-RU" sz="1100" dirty="0"/>
              <a:t>- </a:t>
            </a:r>
            <a:r>
              <a:rPr lang="ru-RU" sz="1100" b="1" dirty="0">
                <a:solidFill>
                  <a:schemeClr val="accent3">
                    <a:lumMod val="75000"/>
                  </a:schemeClr>
                </a:solidFill>
              </a:rPr>
              <a:t>психолого-педагогическое и методическое сопровождение процесса освоения основных </a:t>
            </a:r>
            <a:r>
              <a:rPr lang="ru-RU" sz="1100" b="1" dirty="0" smtClean="0">
                <a:solidFill>
                  <a:schemeClr val="accent3">
                    <a:lumMod val="75000"/>
                  </a:schemeClr>
                </a:solidFill>
              </a:rPr>
              <a:t>и дополнительных </a:t>
            </a:r>
            <a:r>
              <a:rPr lang="ru-RU" sz="1100" b="1" dirty="0">
                <a:solidFill>
                  <a:schemeClr val="accent3">
                    <a:lumMod val="75000"/>
                  </a:schemeClr>
                </a:solidFill>
              </a:rPr>
              <a:t>образовательных программ обучающимися целевой группы</a:t>
            </a:r>
            <a:r>
              <a:rPr lang="ru-RU" sz="1100" dirty="0"/>
              <a:t> (разработка </a:t>
            </a:r>
            <a:r>
              <a:rPr lang="ru-RU" sz="1100" dirty="0" smtClean="0"/>
              <a:t>психологических рекомендаций </a:t>
            </a:r>
            <a:r>
              <a:rPr lang="ru-RU" sz="1100" dirty="0"/>
              <a:t>по формированию и реализации индивидуальных учебных планов для обучающихся</a:t>
            </a:r>
            <a:r>
              <a:rPr lang="ru-RU" sz="1100" dirty="0" smtClean="0"/>
              <a:t>; </a:t>
            </a:r>
            <a:r>
              <a:rPr lang="ru-RU" sz="1100" dirty="0"/>
              <a:t>разработка совместно с педагогом индивидуальных учебных планов обучающихся с учетом </a:t>
            </a:r>
            <a:r>
              <a:rPr lang="ru-RU" sz="1100" dirty="0" smtClean="0"/>
              <a:t>их психологических </a:t>
            </a:r>
            <a:r>
              <a:rPr lang="ru-RU" sz="1100" dirty="0"/>
              <a:t>особенностей) </a:t>
            </a:r>
            <a:br>
              <a:rPr lang="ru-RU" sz="1100" dirty="0"/>
            </a:br>
            <a:r>
              <a:rPr lang="ru-RU" sz="800" dirty="0"/>
              <a:t> </a:t>
            </a:r>
            <a:br>
              <a:rPr lang="ru-RU" sz="800" dirty="0"/>
            </a:b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852128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allpapers.com/images/hd/pale-blue-background-o6g2obsrn1z3er7q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38"/>
            <a:ext cx="915372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5962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Организация работы с семьями участников СВО в дошкольных образовательных организациях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0" r="7067"/>
          <a:stretch/>
        </p:blipFill>
        <p:spPr>
          <a:xfrm>
            <a:off x="3563888" y="1937970"/>
            <a:ext cx="1368152" cy="14211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t="7875" r="5725" b="14905"/>
          <a:stretch/>
        </p:blipFill>
        <p:spPr>
          <a:xfrm>
            <a:off x="4067505" y="498872"/>
            <a:ext cx="1729069" cy="133385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9839"/>
          <a:stretch/>
        </p:blipFill>
        <p:spPr>
          <a:xfrm>
            <a:off x="6084168" y="498872"/>
            <a:ext cx="2233164" cy="13338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776" y="3435846"/>
            <a:ext cx="1584176" cy="158417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1" t="20601" r="7067" b="6600"/>
          <a:stretch/>
        </p:blipFill>
        <p:spPr>
          <a:xfrm>
            <a:off x="5632899" y="3430488"/>
            <a:ext cx="1340456" cy="158417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t="-915" r="26397" b="915"/>
          <a:stretch/>
        </p:blipFill>
        <p:spPr>
          <a:xfrm>
            <a:off x="5061168" y="1923102"/>
            <a:ext cx="1912187" cy="143602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436324"/>
              </p:ext>
            </p:extLst>
          </p:nvPr>
        </p:nvGraphicFramePr>
        <p:xfrm>
          <a:off x="179512" y="627534"/>
          <a:ext cx="2975992" cy="413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9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7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8353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Виды работ с членами семей участников СВО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Охват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236">
                <a:tc>
                  <a:txBody>
                    <a:bodyPr/>
                    <a:lstStyle/>
                    <a:p>
                      <a:pPr algn="l"/>
                      <a:r>
                        <a:rPr lang="ru-RU" sz="1050" dirty="0"/>
                        <a:t>Занятость в объединениях дополнительного образования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85 чел. (52%)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1493">
                <a:tc>
                  <a:txBody>
                    <a:bodyPr/>
                    <a:lstStyle/>
                    <a:p>
                      <a:pPr algn="l"/>
                      <a:r>
                        <a:rPr lang="ru-RU" sz="1050" dirty="0"/>
                        <a:t>Посещение</a:t>
                      </a:r>
                      <a:r>
                        <a:rPr lang="ru-RU" sz="1050" baseline="0" dirty="0"/>
                        <a:t> театров, концертов и других видов бесплатного досуга по пригласительным билетам</a:t>
                      </a:r>
                      <a:endParaRPr lang="ru-RU" sz="1050" dirty="0"/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117 чел. (73%)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9236">
                <a:tc>
                  <a:txBody>
                    <a:bodyPr/>
                    <a:lstStyle/>
                    <a:p>
                      <a:pPr algn="l"/>
                      <a:r>
                        <a:rPr lang="ru-RU" sz="1050" dirty="0"/>
                        <a:t>Оказание</a:t>
                      </a:r>
                      <a:r>
                        <a:rPr lang="ru-RU" sz="1050" baseline="0" dirty="0"/>
                        <a:t> п</a:t>
                      </a:r>
                      <a:r>
                        <a:rPr lang="ru-RU" sz="1050" dirty="0"/>
                        <a:t>сихолого-педагогического сопровождение</a:t>
                      </a:r>
                      <a:r>
                        <a:rPr lang="ru-RU" sz="1050" baseline="0" dirty="0"/>
                        <a:t> детей участников СВО</a:t>
                      </a:r>
                      <a:endParaRPr lang="ru-RU" sz="1050" dirty="0"/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74 чел. (45%)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5365">
                <a:tc>
                  <a:txBody>
                    <a:bodyPr/>
                    <a:lstStyle/>
                    <a:p>
                      <a:pPr algn="l"/>
                      <a:r>
                        <a:rPr lang="ru-RU" sz="1050" dirty="0"/>
                        <a:t>Оказание психологического</a:t>
                      </a:r>
                      <a:r>
                        <a:rPr lang="ru-RU" sz="1050" baseline="0" dirty="0"/>
                        <a:t> консультирования воспитателей и родителей (законных представителей)</a:t>
                      </a:r>
                      <a:endParaRPr lang="ru-RU" sz="1050" dirty="0"/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89 чел. (55%)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13601" r="23867" b="24800"/>
          <a:stretch/>
        </p:blipFill>
        <p:spPr>
          <a:xfrm>
            <a:off x="7102839" y="2194924"/>
            <a:ext cx="1974196" cy="248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75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allpapers.com/images/hd/pale-blue-background-o6g2obsrn1z3er7q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" y="0"/>
            <a:ext cx="915372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5962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Совместная работа с участниками </a:t>
            </a:r>
            <a:r>
              <a:rPr lang="ru-RU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СВО</a:t>
            </a:r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63773"/>
            <a:ext cx="9153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Встречи с </a:t>
            </a:r>
            <a:r>
              <a:rPr lang="ru-RU" sz="1400" b="1" dirty="0" smtClean="0">
                <a:solidFill>
                  <a:srgbClr val="002060"/>
                </a:solidFill>
              </a:rPr>
              <a:t>участниками в </a:t>
            </a:r>
            <a:r>
              <a:rPr lang="ru-RU" sz="1400" b="1" dirty="0">
                <a:solidFill>
                  <a:srgbClr val="002060"/>
                </a:solidFill>
              </a:rPr>
              <a:t>СВО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86"/>
          <a:stretch/>
        </p:blipFill>
        <p:spPr>
          <a:xfrm>
            <a:off x="8503802" y="-176067"/>
            <a:ext cx="640198" cy="7214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25260" y="843558"/>
            <a:ext cx="40789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Встречи  детей с участниками в СВО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Встречи педагогических коллективов с участниками в СВО или членами их семей;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Встречи с волонтерами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Психологический тренинг </a:t>
            </a:r>
            <a:r>
              <a:rPr lang="ru-RU" sz="1400" dirty="0" smtClean="0"/>
              <a:t> с членами семей «Позитивное </a:t>
            </a:r>
            <a:r>
              <a:rPr lang="ru-RU" sz="1400" dirty="0"/>
              <a:t>мышление», «Психология общения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5" y="510530"/>
            <a:ext cx="2339783" cy="1689712"/>
          </a:xfrm>
          <a:prstGeom prst="rect">
            <a:avLst/>
          </a:prstGeom>
        </p:spPr>
      </p:pic>
      <p:pic>
        <p:nvPicPr>
          <p:cNvPr id="21" name="Рисунок 20" descr="20241105_164806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7164287" y="463773"/>
            <a:ext cx="1593943" cy="21799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617" y="2931790"/>
            <a:ext cx="3528392" cy="18722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4" y="2952328"/>
            <a:ext cx="2468893" cy="1851670"/>
          </a:xfrm>
          <a:prstGeom prst="rect">
            <a:avLst/>
          </a:prstGeom>
        </p:spPr>
      </p:pic>
      <p:pic>
        <p:nvPicPr>
          <p:cNvPr id="11" name="Picture 2" descr="http://qrcoder.ru/code/?https%3A%2F%2Frckinel.ru%2F%EF%F1%E8%F5%EE%EB%EE%E3%EE-%EF%E5%E4%E0%E3%EE%E3%E8%F7%E5%F1%EA%EE%E5-%F1%EE%EF%F0%EE%E2%EE%E6%E4-2%2F%EF%F1%E8%F5%EE%EB%EE%E3%EE-%EF%E5%E4%E0%E3%EE%E3%E8%F7%E5%F1%EA%EE%E5-%F1%EE%EF%F0%EE%E2%EE%E6%E4%E5%2F&amp;4&amp;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04" y="3034828"/>
            <a:ext cx="1152128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16216" y="4291231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/>
              <a:t>Методические материалы по профилактике и коррекции, направленные на сохранение и/или восстановление психологического здоровья обучающегося на сайте ГБУ ДПО «Кинельский РЦ»</a:t>
            </a:r>
          </a:p>
        </p:txBody>
      </p:sp>
    </p:spTree>
    <p:extLst>
      <p:ext uri="{BB962C8B-B14F-4D97-AF65-F5344CB8AC3E}">
        <p14:creationId xmlns:p14="http://schemas.microsoft.com/office/powerpoint/2010/main" val="73442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5962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Акции «Мы для СВО»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8892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Сбор гуманитарной помощи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Изготовление маскировочных </a:t>
            </a:r>
            <a:r>
              <a:rPr lang="ru-RU" sz="1400" b="1" dirty="0" smtClean="0">
                <a:solidFill>
                  <a:srgbClr val="002060"/>
                </a:solidFill>
              </a:rPr>
              <a:t>сетей и </a:t>
            </a:r>
            <a:r>
              <a:rPr lang="ru-RU" sz="1400" b="1" dirty="0">
                <a:solidFill>
                  <a:srgbClr val="002060"/>
                </a:solidFill>
              </a:rPr>
              <a:t>окопных свечей</a:t>
            </a:r>
          </a:p>
        </p:txBody>
      </p:sp>
      <p:pic>
        <p:nvPicPr>
          <p:cNvPr id="1047" name="Picture 23" descr="https://sun9-30.userapi.com/impg/h_7z1w6nARXzpqd98Lq3oWkd_90IQtNM6VQWrw/Dyp_eTlsKrs.jpg?size=1205x1600&amp;quality=95&amp;sign=05d1e6047b5d0493593bd6b27efbe82b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8" y="3082764"/>
            <a:ext cx="1553240" cy="187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86"/>
          <a:stretch/>
        </p:blipFill>
        <p:spPr>
          <a:xfrm>
            <a:off x="8503802" y="-176067"/>
            <a:ext cx="640198" cy="7214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9F3FB49-E3B2-C396-51E1-AA3860EDD801}"/>
              </a:ext>
            </a:extLst>
          </p:cNvPr>
          <p:cNvSpPr txBox="1"/>
          <p:nvPr/>
        </p:nvSpPr>
        <p:spPr>
          <a:xfrm>
            <a:off x="1611196" y="4114898"/>
            <a:ext cx="252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22 мамы участника СВО</a:t>
            </a:r>
          </a:p>
          <a:p>
            <a:r>
              <a:rPr lang="ru-RU" dirty="0"/>
              <a:t>26 жён участников СВО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912146"/>
            <a:ext cx="2573295" cy="25732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3" y="912146"/>
            <a:ext cx="1418362" cy="18911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63688" y="3003798"/>
            <a:ext cx="2303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Акция «Своих не бросаем</a:t>
            </a:r>
            <a:r>
              <a:rPr lang="ru-RU" sz="900" dirty="0" smtClean="0"/>
              <a:t>»;</a:t>
            </a:r>
          </a:p>
          <a:p>
            <a:pPr marL="0" lvl="3"/>
            <a:r>
              <a:rPr lang="ru-RU" sz="900" dirty="0"/>
              <a:t>Акции «Письмо солдату»;</a:t>
            </a:r>
          </a:p>
          <a:p>
            <a:pPr marL="0" lvl="3"/>
            <a:r>
              <a:rPr lang="ru-RU" sz="900" dirty="0"/>
              <a:t>Акция «Письма Победы»;</a:t>
            </a:r>
          </a:p>
          <a:p>
            <a:pPr marL="0" lvl="3"/>
            <a:r>
              <a:rPr lang="ru-RU" sz="900" dirty="0"/>
              <a:t>Акция «Соберем вместе посылку солдату»;</a:t>
            </a:r>
          </a:p>
          <a:p>
            <a:pPr marL="0" lvl="3"/>
            <a:r>
              <a:rPr lang="ru-RU" sz="900" dirty="0"/>
              <a:t>Акция «Посылка солдату»; </a:t>
            </a:r>
          </a:p>
          <a:p>
            <a:endParaRPr lang="ru-RU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1950620" y="1105691"/>
            <a:ext cx="37735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Изготовление плакатов в госпиталь «Тепло наших сердец</a:t>
            </a:r>
            <a:r>
              <a:rPr lang="ru-RU" sz="900" dirty="0" smtClean="0"/>
              <a:t>»;</a:t>
            </a:r>
          </a:p>
          <a:p>
            <a:r>
              <a:rPr lang="ru-RU" sz="900" dirty="0"/>
              <a:t>Сбор гуманитарной помощи военнослужащим, находящихся на лечении в Рощинском военном </a:t>
            </a:r>
            <a:r>
              <a:rPr lang="ru-RU" sz="900" dirty="0" smtClean="0"/>
              <a:t>госпитале;</a:t>
            </a:r>
          </a:p>
          <a:p>
            <a:pPr lvl="0"/>
            <a:r>
              <a:rPr lang="ru-RU" sz="900" dirty="0"/>
              <a:t>Акция «Подари тепло солдату». Сбор и передачи консервных банок для изготовления окопных свечей</a:t>
            </a:r>
            <a:r>
              <a:rPr lang="ru-RU" sz="900" dirty="0" smtClean="0"/>
              <a:t>;</a:t>
            </a:r>
          </a:p>
          <a:p>
            <a:pPr lvl="0"/>
            <a:r>
              <a:rPr lang="ru-RU" sz="900" dirty="0"/>
              <a:t>Участие в сборе средств совместно с гуманитарным фондом "СИЛА ТЫЛА";</a:t>
            </a:r>
          </a:p>
          <a:p>
            <a:r>
              <a:rPr lang="ru-RU" sz="900" dirty="0"/>
              <a:t>Участие в сборе гуманитарной помощи для детей  Курской области</a:t>
            </a:r>
            <a:r>
              <a:rPr lang="ru-RU" sz="900" dirty="0" smtClean="0"/>
              <a:t>;</a:t>
            </a:r>
          </a:p>
          <a:p>
            <a:pPr lvl="0"/>
            <a:r>
              <a:rPr lang="ru-RU" sz="900" dirty="0"/>
              <a:t>Работа с волонтерами группы «Мой солдат. Моя гордость. Шьем для наших»</a:t>
            </a:r>
          </a:p>
          <a:p>
            <a:endParaRPr lang="ru-RU" sz="900" dirty="0"/>
          </a:p>
          <a:p>
            <a:endParaRPr lang="ru-RU" sz="9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82282"/>
            <a:ext cx="2448964" cy="18367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664" y="3547467"/>
            <a:ext cx="1291781" cy="119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62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allpapers.com/images/hd/pale-blue-background-o6g2obsrn1z3er7q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72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5962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Увековечивание памяти героев СВО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86"/>
          <a:stretch/>
        </p:blipFill>
        <p:spPr>
          <a:xfrm>
            <a:off x="8503802" y="-176067"/>
            <a:ext cx="640198" cy="721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0974" y="385376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В </a:t>
            </a:r>
            <a:r>
              <a:rPr lang="ru-RU" sz="1200" b="1" dirty="0">
                <a:solidFill>
                  <a:srgbClr val="002060"/>
                </a:solidFill>
              </a:rPr>
              <a:t>100% </a:t>
            </a:r>
            <a:r>
              <a:rPr lang="ru-RU" sz="1200" dirty="0"/>
              <a:t>ОО оформлены музейные экспозиции, посвященные событиям СВО и подвигам его участников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В </a:t>
            </a:r>
            <a:r>
              <a:rPr lang="ru-RU" sz="1200" b="1" dirty="0">
                <a:solidFill>
                  <a:srgbClr val="002060"/>
                </a:solidFill>
              </a:rPr>
              <a:t>100% </a:t>
            </a:r>
            <a:r>
              <a:rPr lang="ru-RU" sz="1200" dirty="0"/>
              <a:t>ОО открыты «Парты Героев», из них </a:t>
            </a:r>
            <a:r>
              <a:rPr lang="ru-RU" sz="1200" b="1" dirty="0">
                <a:solidFill>
                  <a:srgbClr val="002060"/>
                </a:solidFill>
              </a:rPr>
              <a:t>6 парт </a:t>
            </a:r>
            <a:r>
              <a:rPr lang="ru-RU" sz="1200" dirty="0"/>
              <a:t>посвящены участникам СВО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</a:rPr>
              <a:t>10</a:t>
            </a:r>
            <a:r>
              <a:rPr lang="ru-RU" sz="1200" dirty="0"/>
              <a:t> мемориальных досок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</a:rPr>
              <a:t>5 ОО </a:t>
            </a:r>
            <a:r>
              <a:rPr lang="ru-RU" sz="1200" dirty="0"/>
              <a:t>присвоены имена:</a:t>
            </a:r>
          </a:p>
          <a:p>
            <a:r>
              <a:rPr lang="ru-RU" sz="1200" dirty="0"/>
              <a:t>	-</a:t>
            </a:r>
            <a:r>
              <a:rPr lang="ru-RU" sz="1200" b="1" dirty="0">
                <a:solidFill>
                  <a:srgbClr val="002060"/>
                </a:solidFill>
              </a:rPr>
              <a:t> 2 </a:t>
            </a:r>
            <a:r>
              <a:rPr lang="ru-RU" sz="1200" dirty="0"/>
              <a:t>воинам-интернационалистам</a:t>
            </a:r>
          </a:p>
          <a:p>
            <a:r>
              <a:rPr lang="ru-RU" sz="1200" dirty="0"/>
              <a:t>	- </a:t>
            </a:r>
            <a:r>
              <a:rPr lang="ru-RU" sz="1200" b="1" dirty="0">
                <a:solidFill>
                  <a:srgbClr val="002060"/>
                </a:solidFill>
              </a:rPr>
              <a:t>1</a:t>
            </a:r>
            <a:r>
              <a:rPr lang="ru-RU" sz="1200" dirty="0"/>
              <a:t> участнику ВОВ</a:t>
            </a:r>
          </a:p>
          <a:p>
            <a:r>
              <a:rPr lang="ru-RU" sz="1200" dirty="0"/>
              <a:t>	- </a:t>
            </a:r>
            <a:r>
              <a:rPr lang="ru-RU" sz="1200" b="1" dirty="0">
                <a:solidFill>
                  <a:srgbClr val="002060"/>
                </a:solidFill>
              </a:rPr>
              <a:t>1</a:t>
            </a:r>
            <a:r>
              <a:rPr lang="ru-RU" sz="1200" dirty="0"/>
              <a:t> имени дважды Героя Советского союза</a:t>
            </a:r>
          </a:p>
          <a:p>
            <a:r>
              <a:rPr lang="ru-RU" sz="1200" dirty="0"/>
              <a:t>	- </a:t>
            </a:r>
            <a:r>
              <a:rPr lang="ru-RU" sz="1200" b="1" dirty="0">
                <a:solidFill>
                  <a:srgbClr val="002060"/>
                </a:solidFill>
              </a:rPr>
              <a:t>1</a:t>
            </a:r>
            <a:r>
              <a:rPr lang="ru-RU" sz="1200" dirty="0"/>
              <a:t> имени кавалера Ордена Мужества, участника СВО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8"/>
          <a:stretch/>
        </p:blipFill>
        <p:spPr bwMode="auto">
          <a:xfrm>
            <a:off x="102240" y="1707654"/>
            <a:ext cx="2147858" cy="139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s://sun9-30.userapi.com/impg/ec4rcwfoW17gxkeJFLkMIVcLR3jklRzZ1L2Kkw/2FDnlDOlg4A.jpg?size=1920x1080&amp;quality=95&amp;sign=e7dff61fa87d8576154ae46fb0837fa6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118" y="3651118"/>
            <a:ext cx="2372697" cy="129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15.userapi.com/impg/WcdAQdME9RjqYXw0FiEmgnjJGO5UkJE2WTF80A/KUg5Z9unlCQ.jpg?size=1280x591&amp;quality=95&amp;sign=58a52532a94a658900714db34cb69360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r="9040"/>
          <a:stretch/>
        </p:blipFill>
        <p:spPr bwMode="auto">
          <a:xfrm>
            <a:off x="3427453" y="2150127"/>
            <a:ext cx="2337644" cy="145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25.userapi.com/impg/vwt3M4h6XaT8DS1g-rTCw4nxPiGeZdM4d7vnHw/D-PxlTlpEtI.jpg?size=2560x1920&amp;quality=95&amp;sign=9bcae29f2c49a194dbf0920949dfcebd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725" y="1243489"/>
            <a:ext cx="2275606" cy="170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50.userapi.com/impg/54iY1BOJicMHtDSe2S9O1Kq3WNfWiwOP8TvEjw/SqSZV_RFqZM.jpg?size=2560x1708&amp;quality=96&amp;sign=5b7ea03c778a6b34db68dfe18c4ff447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77" y="3327268"/>
            <a:ext cx="2256783" cy="150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549" y="3219822"/>
            <a:ext cx="2418957" cy="161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82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658276"/>
              </p:ext>
            </p:extLst>
          </p:nvPr>
        </p:nvGraphicFramePr>
        <p:xfrm>
          <a:off x="3794964" y="2499742"/>
          <a:ext cx="5278023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29918">
                  <a:extLst>
                    <a:ext uri="{9D8B030D-6E8A-4147-A177-3AD203B41FA5}">
                      <a16:colId xmlns="" xmlns:a16="http://schemas.microsoft.com/office/drawing/2014/main" val="2600166764"/>
                    </a:ext>
                  </a:extLst>
                </a:gridCol>
                <a:gridCol w="248105">
                  <a:extLst>
                    <a:ext uri="{9D8B030D-6E8A-4147-A177-3AD203B41FA5}">
                      <a16:colId xmlns="" xmlns:a16="http://schemas.microsoft.com/office/drawing/2014/main" val="1775191785"/>
                    </a:ext>
                  </a:extLst>
                </a:gridCol>
              </a:tblGrid>
              <a:tr h="16002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Поручение по итогам областной августовской конференции работников образования 2024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96454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Организовать совместно с детьми помощь ветеранам Великой Отечественной войны, труженикам тыла, детям войны, а также шефство над захоронениями (с 01.09. 2024)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/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rgbClr val="548235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2488221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93058" y="4804617"/>
            <a:ext cx="2057400" cy="273844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5916" y="163289"/>
            <a:ext cx="4935407" cy="14542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ru-RU" sz="1500" b="1" dirty="0">
                <a:solidFill>
                  <a:srgbClr val="C00000"/>
                </a:solidFill>
                <a:latin typeface="Arial Narrow" pitchFamily="34" charset="0"/>
              </a:rPr>
              <a:t>          </a:t>
            </a:r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Приближается 80-летие Великой Победы. Эту дату мы обязаны отметить не просто ярко, торжественно. Главная задача – наполнить все мероприятия глубоким содержанием, и готовить нужно их уже сейчас.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32" y="189462"/>
            <a:ext cx="3294366" cy="14879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502" y="1802218"/>
            <a:ext cx="3510390" cy="311623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14313" indent="-214313">
              <a:buFont typeface="Wingdings" pitchFamily="2" charset="2"/>
              <a:buChar char="q"/>
              <a:tabLst>
                <a:tab pos="1276350" algn="l"/>
              </a:tabLst>
            </a:pPr>
            <a:r>
              <a:rPr lang="ru-RU" sz="1100" dirty="0">
                <a:solidFill>
                  <a:srgbClr val="2A3F8A"/>
                </a:solidFill>
                <a:latin typeface="Arial Narrow" panose="020B0606020202030204" pitchFamily="34" charset="0"/>
              </a:rPr>
              <a:t>Указ Президента РФ от 31.07.2023 №568 «О подготовке и проведении празднования 80-й годовщины Победы в Великой Отечественной войне 1941 - 1945 годов».</a:t>
            </a:r>
          </a:p>
          <a:p>
            <a:pPr marL="214313" indent="-214313">
              <a:buFont typeface="Wingdings" pitchFamily="2" charset="2"/>
              <a:buChar char="q"/>
              <a:tabLst>
                <a:tab pos="1276350" algn="l"/>
              </a:tabLst>
            </a:pPr>
            <a:r>
              <a:rPr lang="ru-RU" sz="1100" dirty="0">
                <a:solidFill>
                  <a:srgbClr val="2A3F8A"/>
                </a:solidFill>
                <a:latin typeface="Arial Narrow" panose="020B0606020202030204" pitchFamily="34" charset="0"/>
              </a:rPr>
              <a:t>Указ Президента России от 08.05.2024 №314 «Об утверждении Основ государственной политики Российской Федерации в области исторического просвещения».</a:t>
            </a:r>
          </a:p>
          <a:p>
            <a:pPr marL="214313" indent="-214313">
              <a:buFont typeface="Wingdings" pitchFamily="2" charset="2"/>
              <a:buChar char="q"/>
              <a:tabLst>
                <a:tab pos="1276350" algn="l"/>
              </a:tabLst>
            </a:pPr>
            <a:r>
              <a:rPr lang="ru-RU" sz="1100" dirty="0">
                <a:solidFill>
                  <a:srgbClr val="2A3F8A"/>
                </a:solidFill>
                <a:latin typeface="Arial Narrow" panose="020B0606020202030204" pitchFamily="34" charset="0"/>
              </a:rPr>
              <a:t>Распоряжение Правительства РФ от 17.05.2024 №1174-р «Об утверждении плана основных мероприятий по подготовке и проведению празднования 80-й годовщины Победы в Великой Отечественной войне 1941-1945 гг.».</a:t>
            </a:r>
          </a:p>
          <a:p>
            <a:pPr marL="214313" indent="-214313">
              <a:buFont typeface="Wingdings" pitchFamily="2" charset="2"/>
              <a:buChar char="q"/>
              <a:tabLst>
                <a:tab pos="1276350" algn="l"/>
              </a:tabLst>
            </a:pPr>
            <a:r>
              <a:rPr lang="ru-RU" sz="1100" dirty="0">
                <a:solidFill>
                  <a:srgbClr val="2A3F8A"/>
                </a:solidFill>
                <a:latin typeface="Arial Narrow" panose="020B0606020202030204" pitchFamily="34" charset="0"/>
              </a:rPr>
              <a:t>План основных мероприятий по подготовке и проведению в Самарской области празднования 80-й годовщины Победы в Великой Отечественной войне 1941-1945 гг. от 05.09.2024.</a:t>
            </a:r>
          </a:p>
          <a:p>
            <a:pPr marL="214313" indent="-214313">
              <a:buFont typeface="Wingdings" pitchFamily="2" charset="2"/>
              <a:buChar char="q"/>
              <a:tabLst>
                <a:tab pos="1276350" algn="l"/>
              </a:tabLst>
            </a:pP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</a:rPr>
              <a:t>Примерный календарный план воспитательной работы на 2024-2025 учебный год (письмо </a:t>
            </a:r>
            <a:r>
              <a:rPr lang="ru-RU" sz="11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Минпросвещения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</a:rPr>
              <a:t> России от 30.08.2024 №06-1145 «О направлении Перечня мероприятий»).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32693" y="1549431"/>
            <a:ext cx="3750495" cy="5155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ru-RU" b="1" dirty="0">
                <a:solidFill>
                  <a:srgbClr val="1E2D64"/>
                </a:solidFill>
                <a:latin typeface="Arial Narrow" pitchFamily="34" charset="0"/>
              </a:rPr>
              <a:t>Президент РФ В.В. Путин,</a:t>
            </a:r>
          </a:p>
          <a:p>
            <a:pPr algn="r"/>
            <a:r>
              <a:rPr lang="ru-RU" sz="1100" b="1" dirty="0">
                <a:solidFill>
                  <a:srgbClr val="1E2D64"/>
                </a:solidFill>
                <a:latin typeface="Arial Narrow" pitchFamily="34" charset="0"/>
              </a:rPr>
              <a:t>заседание Российского оргкомитета «Победа»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2139702"/>
            <a:ext cx="4569017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kern="0" dirty="0">
                <a:solidFill>
                  <a:srgbClr val="1F497D"/>
                </a:solidFill>
                <a:latin typeface="Arial Narrow" pitchFamily="34" charset="0"/>
                <a:cs typeface="Times New Roman" panose="02020603050405020304" pitchFamily="18" charset="0"/>
              </a:rPr>
              <a:t>Поручения министра образования Самарской области В.А. </a:t>
            </a:r>
            <a:r>
              <a:rPr lang="ru-RU" sz="1200" b="1" kern="0" dirty="0" err="1">
                <a:solidFill>
                  <a:srgbClr val="1F497D"/>
                </a:solidFill>
                <a:latin typeface="Arial Narrow" pitchFamily="34" charset="0"/>
                <a:cs typeface="Times New Roman" panose="02020603050405020304" pitchFamily="18" charset="0"/>
              </a:rPr>
              <a:t>Акопьяна</a:t>
            </a:r>
            <a:endParaRPr lang="ru-RU" b="1" kern="0" dirty="0">
              <a:solidFill>
                <a:srgbClr val="1F497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bject 36">
            <a:extLst>
              <a:ext uri="{FF2B5EF4-FFF2-40B4-BE49-F238E27FC236}">
                <a16:creationId xmlns="" xmlns:a16="http://schemas.microsoft.com/office/drawing/2014/main" id="{68C01F87-59BB-1FA4-5D8B-113FC1A4D05F}"/>
              </a:ext>
            </a:extLst>
          </p:cNvPr>
          <p:cNvSpPr/>
          <p:nvPr/>
        </p:nvSpPr>
        <p:spPr>
          <a:xfrm flipV="1">
            <a:off x="4508480" y="1440451"/>
            <a:ext cx="4339859" cy="107158"/>
          </a:xfrm>
          <a:custGeom>
            <a:avLst/>
            <a:gdLst/>
            <a:ahLst/>
            <a:cxnLst/>
            <a:rect l="l" t="t" r="r" b="b"/>
            <a:pathLst>
              <a:path w="2797810">
                <a:moveTo>
                  <a:pt x="0" y="0"/>
                </a:moveTo>
                <a:lnTo>
                  <a:pt x="2797543" y="0"/>
                </a:lnTo>
              </a:path>
            </a:pathLst>
          </a:custGeom>
          <a:ln w="381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3599892" y="4443958"/>
            <a:ext cx="2683727" cy="5924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Национальный центр исторической памяти при Президенте РФ</a:t>
            </a:r>
            <a:endParaRPr lang="ru-RU" b="1" dirty="0">
              <a:solidFill>
                <a:srgbClr val="1A1A1A"/>
              </a:solidFill>
              <a:latin typeface="YS Text"/>
            </a:endParaRPr>
          </a:p>
          <a:p>
            <a:r>
              <a:rPr lang="ru-RU" sz="1200" dirty="0">
                <a:latin typeface="Arial Narrow" panose="020B0606020202030204" pitchFamily="34" charset="0"/>
                <a:hlinkClick r:id="rId3"/>
              </a:rPr>
              <a:t>https://russiancip.ru/metodicheskie-razrabotki/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9115" y="461776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#Победа80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452" y="3147814"/>
            <a:ext cx="2582906" cy="145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972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allpapers.com/images/hd/pale-blue-background-o6g2obsrn1z3er7q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72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5962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86"/>
          <a:stretch/>
        </p:blipFill>
        <p:spPr>
          <a:xfrm>
            <a:off x="8503802" y="-176067"/>
            <a:ext cx="640198" cy="7214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9446" y="369332"/>
            <a:ext cx="2044554" cy="45466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057C7F5-7216-3D34-4548-4C3E2014D8D7}"/>
              </a:ext>
            </a:extLst>
          </p:cNvPr>
          <p:cNvSpPr txBox="1"/>
          <p:nvPr/>
        </p:nvSpPr>
        <p:spPr>
          <a:xfrm>
            <a:off x="119336" y="188640"/>
            <a:ext cx="82089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2A3F8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Задачи на 2024 – 2025 учебный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843558"/>
            <a:ext cx="619268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/>
              <a:t>Организовать </a:t>
            </a:r>
            <a:r>
              <a:rPr lang="ru-RU" sz="1400" dirty="0">
                <a:solidFill>
                  <a:srgbClr val="FF0000"/>
                </a:solidFill>
              </a:rPr>
              <a:t>оформление музейных комнат,  мини-музеи в группах </a:t>
            </a:r>
            <a:r>
              <a:rPr lang="ru-RU" sz="1400" dirty="0"/>
              <a:t>детских садов;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/>
              <a:t>Включить </a:t>
            </a:r>
            <a:r>
              <a:rPr lang="ru-RU" sz="1400" dirty="0"/>
              <a:t>в </a:t>
            </a:r>
            <a:r>
              <a:rPr lang="ru-RU" sz="1400" dirty="0">
                <a:solidFill>
                  <a:srgbClr val="FF0000"/>
                </a:solidFill>
              </a:rPr>
              <a:t>план воспитательной работы мероприятия </a:t>
            </a:r>
            <a:r>
              <a:rPr lang="ru-RU" sz="1400" dirty="0"/>
              <a:t>посвященные 80-летию Победы;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/>
              <a:t>Организовать </a:t>
            </a:r>
            <a:r>
              <a:rPr lang="ru-RU" sz="1400" dirty="0">
                <a:solidFill>
                  <a:srgbClr val="FF0000"/>
                </a:solidFill>
              </a:rPr>
              <a:t>экспозиции</a:t>
            </a:r>
            <a:r>
              <a:rPr lang="ru-RU" sz="1400" dirty="0"/>
              <a:t> посвященные 80-летию Победы, СВО;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/>
              <a:t>Организовать </a:t>
            </a:r>
            <a:r>
              <a:rPr lang="ru-RU" sz="1400" dirty="0">
                <a:solidFill>
                  <a:srgbClr val="FF0000"/>
                </a:solidFill>
              </a:rPr>
              <a:t>экскурсии воспитанников в школьные музеи</a:t>
            </a:r>
            <a:r>
              <a:rPr lang="ru-RU" sz="1400" dirty="0"/>
              <a:t>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/>
              <a:t>Организовать </a:t>
            </a:r>
            <a:r>
              <a:rPr lang="ru-RU" sz="1400" dirty="0"/>
              <a:t>в каждом ОУ </a:t>
            </a:r>
            <a:r>
              <a:rPr lang="ru-RU" sz="1400" dirty="0">
                <a:solidFill>
                  <a:srgbClr val="FF0000"/>
                </a:solidFill>
              </a:rPr>
              <a:t>открытые мероприятия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с привлечением </a:t>
            </a:r>
            <a:r>
              <a:rPr lang="ru-RU" sz="1400" dirty="0"/>
              <a:t>к участию родителей и общественности;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/>
              <a:t>Организовать </a:t>
            </a:r>
            <a:r>
              <a:rPr lang="ru-RU" sz="1400" dirty="0">
                <a:solidFill>
                  <a:srgbClr val="FF0000"/>
                </a:solidFill>
              </a:rPr>
              <a:t>мониторинг </a:t>
            </a:r>
            <a:r>
              <a:rPr lang="ru-RU" sz="1400" dirty="0" err="1">
                <a:solidFill>
                  <a:srgbClr val="FF0000"/>
                </a:solidFill>
              </a:rPr>
              <a:t>медиапространства</a:t>
            </a:r>
            <a:r>
              <a:rPr lang="ru-RU" sz="1400" dirty="0">
                <a:solidFill>
                  <a:srgbClr val="FF0000"/>
                </a:solidFill>
              </a:rPr>
              <a:t> ДОУ </a:t>
            </a:r>
            <a:r>
              <a:rPr lang="ru-RU" sz="1400" dirty="0"/>
              <a:t>на предмет периодичности освещения тематических мероприятий.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/>
              <a:t>Обеспечить </a:t>
            </a:r>
            <a:r>
              <a:rPr lang="ru-RU" sz="1400" dirty="0">
                <a:solidFill>
                  <a:srgbClr val="FF0000"/>
                </a:solidFill>
              </a:rPr>
              <a:t>участие педагогов и воспитанников  во Всероссийских патриотических мероприятиях и акциях </a:t>
            </a:r>
            <a:r>
              <a:rPr lang="ru-RU" sz="1400" dirty="0"/>
              <a:t>посвященных 80-летию Победы, СВО.</a:t>
            </a:r>
          </a:p>
        </p:txBody>
      </p:sp>
    </p:spTree>
    <p:extLst>
      <p:ext uri="{BB962C8B-B14F-4D97-AF65-F5344CB8AC3E}">
        <p14:creationId xmlns:p14="http://schemas.microsoft.com/office/powerpoint/2010/main" val="449945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allpapers.com/images/hd/pale-blue-background-o6g2obsrn1z3er7q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" y="50692"/>
            <a:ext cx="915372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99" y="15436"/>
            <a:ext cx="9196139" cy="7715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86"/>
          <a:stretch/>
        </p:blipFill>
        <p:spPr>
          <a:xfrm>
            <a:off x="8503802" y="-176067"/>
            <a:ext cx="640198" cy="721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99" y="-1"/>
            <a:ext cx="888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ПРОГРАММА ПРОСВЕЩЕНИЯ РОДИТЕЛЕЙ (законных представителей</a:t>
            </a:r>
            <a:r>
              <a:rPr lang="ru-RU" b="1" dirty="0" smtClean="0">
                <a:solidFill>
                  <a:schemeClr val="bg1"/>
                </a:solidFill>
              </a:rPr>
              <a:t>) детей </a:t>
            </a:r>
            <a:r>
              <a:rPr lang="ru-RU" b="1" dirty="0" smtClean="0">
                <a:solidFill>
                  <a:schemeClr val="bg1"/>
                </a:solidFill>
              </a:rPr>
              <a:t>дошкольного возраста, посещающих дошкольные образовательные организации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401" y="771550"/>
            <a:ext cx="47516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Программа</a:t>
            </a:r>
            <a:r>
              <a:rPr lang="ru-RU" sz="1400" dirty="0"/>
              <a:t> является мерой государственной поддержки в части подготовки и внедрения программ просветительской деятельности для родителей детей, посещающих дошкольные образовательные организации (во исполнение пункта 3 перечня поручений Президента Российской Федерации от 14.06.2022 № Пр-1049ГС по итогам заседания Президиума Государственного Совета РФ от 25.05.2022).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771550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ПРОСВЕТИТЕЛЬСКАЯ деятельность </a:t>
            </a:r>
            <a:r>
              <a:rPr lang="ru-RU" sz="1600" dirty="0"/>
              <a:t>-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это не информирование, это - распространение знаний, умений, навыков, ценностных установок, опыта для развития ребенка.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4" y="2643758"/>
            <a:ext cx="5256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СОДЕРЖАНИЕ</a:t>
            </a:r>
            <a:r>
              <a:rPr lang="ru-RU" sz="1400" dirty="0"/>
              <a:t> Программы просвещения </a:t>
            </a:r>
            <a:r>
              <a:rPr lang="ru-RU" sz="1400" dirty="0" smtClean="0"/>
              <a:t>родителей: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400" dirty="0"/>
              <a:t> просвещение родителей по вопросам здоровья, воспитания, обучения и развития детей раннего и дошкольного </a:t>
            </a:r>
            <a:r>
              <a:rPr lang="ru-RU" sz="1400" dirty="0" smtClean="0"/>
              <a:t>возраста;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400" dirty="0"/>
              <a:t> поддержка педагогами родителей детей с ОВЗ и </a:t>
            </a:r>
            <a:r>
              <a:rPr lang="ru-RU" sz="1400" dirty="0" smtClean="0"/>
              <a:t>детей-инвалидов;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400" dirty="0"/>
              <a:t> права родителей и меры государственной </a:t>
            </a:r>
            <a:r>
              <a:rPr lang="ru-RU" sz="1400" dirty="0" smtClean="0"/>
              <a:t>поддержки;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400" dirty="0"/>
              <a:t> краткие ответы на наиболее часто встречающиеся вопросы</a:t>
            </a:r>
            <a:br>
              <a:rPr lang="ru-RU" sz="1400" dirty="0"/>
            </a:br>
            <a:r>
              <a:rPr lang="ru-RU" sz="1400" dirty="0"/>
              <a:t> пространство родительских инициатив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41430"/>
            <a:ext cx="2104264" cy="30709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552" y="451596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 2024 года поэтапное внедрение ПРОГРАММЫ!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7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allpapers.com/images/hd/pale-blue-background-o6g2obsrn1z3er7q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72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5962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Нормативные документы</a:t>
            </a:r>
          </a:p>
        </p:txBody>
      </p:sp>
      <p:pic>
        <p:nvPicPr>
          <p:cNvPr id="1026" name="Picture 2" descr="http://www.ulyanovsk.izbirkom.ru/arkhiv-vyborov-i-referendumov/19-09-2021-edinyy-den-golosovaniya/munitsipalnye-vybory/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715766"/>
            <a:ext cx="1161008" cy="90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478869"/>
            <a:ext cx="7848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Конституция РФ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Конвенция о правах ребенка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Федеральный закон от 24.06.1999 г. №120-ФЗ «Об основах системы профилактики безнадзорности и правонарушений несовершеннолетних»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Федеральный закон от 29.12.2012 г. №273-ФЗ «Об образовании в Российской Федерации»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Федеральный закон от 24.07.1998 г. №124-ФЗ «Об основах гарантии прав ребёнка в Российской Федерации»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Федеральный закон от 27.05.1998 г. №76-ФЗ «О статусе военнослужащих»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70C0"/>
                </a:solidFill>
              </a:rPr>
              <a:t>Письмо Министерства просвещения РФ, Министерства науки и высшего образования РФ от 11.08.2023 г. № АБ-3386</a:t>
            </a:r>
            <a:r>
              <a:rPr lang="en-US" sz="1400" b="1" dirty="0">
                <a:solidFill>
                  <a:srgbClr val="0070C0"/>
                </a:solidFill>
              </a:rPr>
              <a:t>/</a:t>
            </a:r>
            <a:r>
              <a:rPr lang="ru-RU" sz="1400" b="1" dirty="0">
                <a:solidFill>
                  <a:srgbClr val="0070C0"/>
                </a:solidFill>
              </a:rPr>
              <a:t>07 «Алгоритм сопровождения в дошкольных образовательных, общеобразовательных, профессиональных образовательных организациях и образовательных организациях высшего образования детей ветеранов (участников) специальной военной операции, воспитанников в соответствующих организациях, в целях оказания таким детям необходимой помощи, в том числе психологической»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Концепция развития психологической службы в системе образования в РФ на период до 2025 года (утверждена Министром образования и науки РФ 19 декабря 2017 года)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70C0"/>
                </a:solidFill>
              </a:rPr>
              <a:t>Письмо Министерства просвещения РФ от 29.03.2024 г. №АБ-1122</a:t>
            </a:r>
            <a:r>
              <a:rPr lang="en-US" sz="1400" b="1" dirty="0">
                <a:solidFill>
                  <a:srgbClr val="0070C0"/>
                </a:solidFill>
              </a:rPr>
              <a:t> /</a:t>
            </a:r>
            <a:r>
              <a:rPr lang="ru-RU" sz="1400" b="1" dirty="0">
                <a:solidFill>
                  <a:srgbClr val="0070C0"/>
                </a:solidFill>
              </a:rPr>
              <a:t>07 «Рекомендации по организации комплексного сопровождения обучающихся, родители (законные представители) которых являются ветеранами (участниками) специальной военной операции»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86"/>
          <a:stretch/>
        </p:blipFill>
        <p:spPr>
          <a:xfrm>
            <a:off x="8503802" y="-176067"/>
            <a:ext cx="640198" cy="7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91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allpapers.com/images/hd/pale-blue-background-o6g2obsrn1z3er7q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38"/>
            <a:ext cx="915372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5962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Обучающиеся в ДОУ, ОО, СПО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4656"/>
              </p:ext>
            </p:extLst>
          </p:nvPr>
        </p:nvGraphicFramePr>
        <p:xfrm>
          <a:off x="395536" y="771550"/>
          <a:ext cx="384008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044">
                  <a:extLst>
                    <a:ext uri="{9D8B030D-6E8A-4147-A177-3AD203B41FA5}">
                      <a16:colId xmlns="" xmlns:a16="http://schemas.microsoft.com/office/drawing/2014/main" val="3256949646"/>
                    </a:ext>
                  </a:extLst>
                </a:gridCol>
                <a:gridCol w="1920044">
                  <a:extLst>
                    <a:ext uri="{9D8B030D-6E8A-4147-A177-3AD203B41FA5}">
                      <a16:colId xmlns="" xmlns:a16="http://schemas.microsoft.com/office/drawing/2014/main" val="26933317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Муниципальное образование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Количество</a:t>
                      </a:r>
                      <a:r>
                        <a:rPr lang="ru-RU" sz="1200" baseline="0" dirty="0"/>
                        <a:t> детей из семей СВО в </a:t>
                      </a:r>
                      <a:r>
                        <a:rPr lang="ru-RU" sz="1200" dirty="0"/>
                        <a:t>школах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87057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err="1"/>
                        <a:t>г.о</a:t>
                      </a:r>
                      <a:r>
                        <a:rPr lang="ru-RU" sz="1200" dirty="0"/>
                        <a:t>. </a:t>
                      </a:r>
                      <a:r>
                        <a:rPr lang="ru-RU" sz="1200" dirty="0" err="1"/>
                        <a:t>Кинель</a:t>
                      </a:r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203 (9 ОО)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50363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err="1"/>
                        <a:t>м.р</a:t>
                      </a:r>
                      <a:r>
                        <a:rPr lang="ru-RU" sz="1200" dirty="0"/>
                        <a:t>.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baseline="0" dirty="0" err="1"/>
                        <a:t>Кинельский</a:t>
                      </a:r>
                      <a:endParaRPr lang="ru-RU" sz="1200" baseline="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74 (14 ОО)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366343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err="1"/>
                        <a:t>Кинельское</a:t>
                      </a:r>
                      <a:r>
                        <a:rPr lang="ru-RU" sz="1200" b="1" baseline="0" dirty="0"/>
                        <a:t> ТУ</a:t>
                      </a:r>
                      <a:endParaRPr lang="ru-RU" sz="1200" b="1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277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142366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962805"/>
              </p:ext>
            </p:extLst>
          </p:nvPr>
        </p:nvGraphicFramePr>
        <p:xfrm>
          <a:off x="4788024" y="771550"/>
          <a:ext cx="40458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920">
                  <a:extLst>
                    <a:ext uri="{9D8B030D-6E8A-4147-A177-3AD203B41FA5}">
                      <a16:colId xmlns="" xmlns:a16="http://schemas.microsoft.com/office/drawing/2014/main" val="3256949646"/>
                    </a:ext>
                  </a:extLst>
                </a:gridCol>
                <a:gridCol w="2022920">
                  <a:extLst>
                    <a:ext uri="{9D8B030D-6E8A-4147-A177-3AD203B41FA5}">
                      <a16:colId xmlns="" xmlns:a16="http://schemas.microsoft.com/office/drawing/2014/main" val="26933317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Муниципальное образование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Количество</a:t>
                      </a:r>
                      <a:r>
                        <a:rPr lang="ru-RU" sz="1200" baseline="0" dirty="0"/>
                        <a:t> детей из семей СВО в </a:t>
                      </a:r>
                      <a:r>
                        <a:rPr lang="ru-RU" sz="1200" dirty="0"/>
                        <a:t>детских садах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87057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err="1"/>
                        <a:t>г.о</a:t>
                      </a:r>
                      <a:r>
                        <a:rPr lang="ru-RU" sz="1200" dirty="0"/>
                        <a:t>. </a:t>
                      </a:r>
                      <a:r>
                        <a:rPr lang="ru-RU" sz="1200" dirty="0" err="1"/>
                        <a:t>Кинель</a:t>
                      </a:r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80 (11 СП ДС)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50363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err="1"/>
                        <a:t>м.р</a:t>
                      </a:r>
                      <a:r>
                        <a:rPr lang="ru-RU" sz="1200" dirty="0"/>
                        <a:t>.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baseline="0" dirty="0" err="1"/>
                        <a:t>Кинельский</a:t>
                      </a:r>
                      <a:endParaRPr lang="ru-RU" sz="1200" baseline="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66 (16 СП ДС)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66343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err="1"/>
                        <a:t>Кинельское</a:t>
                      </a:r>
                      <a:r>
                        <a:rPr lang="ru-RU" sz="1200" b="1" baseline="0" dirty="0"/>
                        <a:t> ТУ</a:t>
                      </a:r>
                      <a:endParaRPr lang="ru-RU" sz="1200" b="1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146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142366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995640"/>
              </p:ext>
            </p:extLst>
          </p:nvPr>
        </p:nvGraphicFramePr>
        <p:xfrm>
          <a:off x="1835696" y="2643758"/>
          <a:ext cx="384008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044">
                  <a:extLst>
                    <a:ext uri="{9D8B030D-6E8A-4147-A177-3AD203B41FA5}">
                      <a16:colId xmlns="" xmlns:a16="http://schemas.microsoft.com/office/drawing/2014/main" val="3256949646"/>
                    </a:ext>
                  </a:extLst>
                </a:gridCol>
                <a:gridCol w="1920044">
                  <a:extLst>
                    <a:ext uri="{9D8B030D-6E8A-4147-A177-3AD203B41FA5}">
                      <a16:colId xmlns="" xmlns:a16="http://schemas.microsoft.com/office/drawing/2014/main" val="26933317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Муниципальное образование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Количество</a:t>
                      </a:r>
                      <a:r>
                        <a:rPr lang="ru-RU" sz="1200" baseline="0" dirty="0"/>
                        <a:t> детей из семей СВО в СПО</a:t>
                      </a:r>
                      <a:endParaRPr lang="ru-RU" sz="1200" dirty="0"/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87057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err="1"/>
                        <a:t>г.о</a:t>
                      </a:r>
                      <a:r>
                        <a:rPr lang="ru-RU" sz="1200" dirty="0"/>
                        <a:t>. </a:t>
                      </a:r>
                      <a:r>
                        <a:rPr lang="ru-RU" sz="1200" dirty="0" err="1"/>
                        <a:t>Кинель</a:t>
                      </a:r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 (1 СПО)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50363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err="1"/>
                        <a:t>м.р</a:t>
                      </a:r>
                      <a:r>
                        <a:rPr lang="ru-RU" sz="1200" dirty="0"/>
                        <a:t>.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baseline="0" dirty="0" err="1"/>
                        <a:t>Кинельский</a:t>
                      </a:r>
                      <a:endParaRPr lang="ru-RU" sz="1200" baseline="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66343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err="1"/>
                        <a:t>Кинельское</a:t>
                      </a:r>
                      <a:r>
                        <a:rPr lang="ru-RU" sz="1200" b="1" baseline="0" dirty="0"/>
                        <a:t> ТУ</a:t>
                      </a:r>
                      <a:endParaRPr lang="ru-RU" sz="1200" b="1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12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14236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503364"/>
            <a:ext cx="4699338" cy="26401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86"/>
          <a:stretch/>
        </p:blipFill>
        <p:spPr>
          <a:xfrm>
            <a:off x="8503802" y="-176067"/>
            <a:ext cx="640198" cy="7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95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allpapers.com/images/hd/pale-blue-background-o6g2obsrn1z3er7q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72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5962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Меры поддержки детей из семей участников СВО</a:t>
            </a:r>
          </a:p>
        </p:txBody>
      </p:sp>
      <p:pic>
        <p:nvPicPr>
          <p:cNvPr id="7178" name="Picture 10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332"/>
            <a:ext cx="3347864" cy="477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1391" y="401924"/>
            <a:ext cx="547260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На всех участников СВО составлены социальные паспорта для оказания помощи членам семей, все военнослужащие внесены в цифровую платформу электронного социального паспорта военнослужащего.</a:t>
            </a:r>
          </a:p>
          <a:p>
            <a:pPr algn="ctr"/>
            <a:endParaRPr lang="ru-RU" sz="1200" dirty="0"/>
          </a:p>
          <a:p>
            <a:pPr algn="ctr"/>
            <a:r>
              <a:rPr lang="ru-RU" sz="1400" b="1" dirty="0"/>
              <a:t>Поддержка участников СВО ведется по нескольким направлениям </a:t>
            </a:r>
          </a:p>
          <a:p>
            <a:pPr algn="ctr"/>
            <a:r>
              <a:rPr lang="ru-RU" sz="1400" b="1" dirty="0"/>
              <a:t>оказываемой помощи:</a:t>
            </a:r>
          </a:p>
          <a:p>
            <a:pPr algn="ctr"/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/>
              <a:t>Здравоохранение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/>
              <a:t>Услуги жилищно-коммунального хозяйства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/>
              <a:t>Социальная сфера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/>
              <a:t>В рамках муниципальных программ </a:t>
            </a:r>
            <a:r>
              <a:rPr lang="ru-RU" sz="1100" dirty="0" err="1"/>
              <a:t>г.о</a:t>
            </a:r>
            <a:r>
              <a:rPr lang="ru-RU" sz="1100" dirty="0"/>
              <a:t>. </a:t>
            </a:r>
            <a:r>
              <a:rPr lang="ru-RU" sz="1100" dirty="0" err="1"/>
              <a:t>Кинель</a:t>
            </a:r>
            <a:r>
              <a:rPr lang="ru-RU" sz="1100" dirty="0"/>
              <a:t> и </a:t>
            </a:r>
            <a:r>
              <a:rPr lang="ru-RU" sz="1100" dirty="0" err="1"/>
              <a:t>м.р</a:t>
            </a:r>
            <a:r>
              <a:rPr lang="ru-RU" sz="1100" dirty="0"/>
              <a:t>. </a:t>
            </a:r>
            <a:r>
              <a:rPr lang="ru-RU" sz="1100" dirty="0" err="1"/>
              <a:t>Кинельский</a:t>
            </a:r>
            <a:r>
              <a:rPr lang="ru-RU" sz="1100" dirty="0"/>
              <a:t> «Социальная поддержка отдельных категорий граждан на 2023-2027 годы» осуществляется оказание материальной помощи членам семей военнослужащих, призванных на военную службу по мобилизации, и членам семей военнослужащих добровольных подразделений Самарской области, участвующих в СВО.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dirty="0"/>
              <a:t>Образование</a:t>
            </a:r>
            <a:r>
              <a:rPr lang="ru-RU" sz="1200" b="1" dirty="0" smtClean="0"/>
              <a:t>; </a:t>
            </a:r>
            <a:r>
              <a:rPr lang="ru-RU" sz="1200" dirty="0" smtClean="0"/>
              <a:t>помощь </a:t>
            </a:r>
            <a:r>
              <a:rPr lang="ru-RU" sz="1200" dirty="0"/>
              <a:t>в трудоустройстве, приобретение продуктов питания и их доставка, оказание психологической помощи, оформление льгот и пособий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/>
              <a:t>Предоставление гуманитарной помощи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/>
              <a:t>Льготный проезд в общественном транспорте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/>
              <a:t>Предоставление права льготного посещения учреждений культуры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/>
              <a:t>Мероприятия для участников СВО и их родственников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/>
              <a:t>Реализация программы «Возвращение. Отпуск»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/>
              <a:t>Информационная работа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86"/>
          <a:stretch/>
        </p:blipFill>
        <p:spPr>
          <a:xfrm>
            <a:off x="8503802" y="-176067"/>
            <a:ext cx="640198" cy="7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98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allpapers.com/images/hd/pale-blue-background-o6g2obsrn1z3er7q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72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5962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Меры поддержки детей из семей участников СВО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21752384"/>
              </p:ext>
            </p:extLst>
          </p:nvPr>
        </p:nvGraphicFramePr>
        <p:xfrm>
          <a:off x="359532" y="-92546"/>
          <a:ext cx="849694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3723878"/>
            <a:ext cx="8496944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Предоставление на безвозмездной основе услуг дополнительного образования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Оказание педагогами-психологами помощи обучающимся, один из родителей которых принимает участие или погиб в СВО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Организация свободного времени участников СВО, прибывших в регулярный краткосрочный отпуск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86"/>
          <a:stretch/>
        </p:blipFill>
        <p:spPr>
          <a:xfrm>
            <a:off x="8503802" y="-176067"/>
            <a:ext cx="640198" cy="7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62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allpapers.com/images/hd/pale-blue-background-o6g2obsrn1z3er7q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72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5962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Организация бесплатного горячего питания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1070890"/>
            <a:ext cx="2341436" cy="1572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/>
              <a:t>Постановление Правительства Самарской области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/>
              <a:t>от 18.10.2022 №867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6732" y="3177155"/>
            <a:ext cx="2520280" cy="16685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/>
              <a:t>Постановление Правительства Самарской области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/>
              <a:t>от 28.12.2023 №1156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15916" y="1070890"/>
            <a:ext cx="3168352" cy="504056"/>
          </a:xfrm>
          <a:prstGeom prst="roundRect">
            <a:avLst/>
          </a:prstGeom>
          <a:solidFill>
            <a:srgbClr val="7FAD45"/>
          </a:solidFill>
          <a:ln>
            <a:solidFill>
              <a:srgbClr val="277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/>
              <a:t>Двухразовое бесплатное горячее питание обучающихся 5 - 11 классов </a:t>
            </a:r>
            <a:endParaRPr lang="ru-RU" sz="400" dirty="0">
              <a:ea typeface="Calibri"/>
              <a:cs typeface="Times New Roman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15916" y="1653128"/>
            <a:ext cx="3168352" cy="504056"/>
          </a:xfrm>
          <a:prstGeom prst="roundRect">
            <a:avLst/>
          </a:prstGeom>
          <a:solidFill>
            <a:srgbClr val="7FAD45"/>
          </a:solidFill>
          <a:ln>
            <a:solidFill>
              <a:srgbClr val="277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/>
              <a:t>Двухразовое бесплатное горячее питание студентов СПО </a:t>
            </a:r>
            <a:endParaRPr lang="ru-RU" sz="400" dirty="0">
              <a:ea typeface="Calibri"/>
              <a:cs typeface="Times New Roman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27788" y="2235366"/>
            <a:ext cx="3168352" cy="504056"/>
          </a:xfrm>
          <a:prstGeom prst="roundRect">
            <a:avLst/>
          </a:prstGeom>
          <a:solidFill>
            <a:srgbClr val="7FAD45"/>
          </a:solidFill>
          <a:ln>
            <a:solidFill>
              <a:srgbClr val="277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/>
              <a:t>100 % льгота по присмотру и уходу за детьми в части взимания родительской платы за ребенка в детских садах</a:t>
            </a:r>
            <a:endParaRPr lang="ru-RU" sz="400" dirty="0">
              <a:ea typeface="Calibri"/>
              <a:cs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15916" y="3651870"/>
            <a:ext cx="3168352" cy="731388"/>
          </a:xfrm>
          <a:prstGeom prst="roundRect">
            <a:avLst/>
          </a:prstGeom>
          <a:solidFill>
            <a:srgbClr val="7FAD45"/>
          </a:solidFill>
          <a:ln>
            <a:solidFill>
              <a:srgbClr val="277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ru-RU" sz="1100" dirty="0"/>
              <a:t>Прием бесплатного горячего питания для обучающихся 1 - 4 классов </a:t>
            </a:r>
            <a:endParaRPr lang="ru-RU" sz="8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717740" y="1070890"/>
            <a:ext cx="792088" cy="504056"/>
          </a:xfrm>
          <a:prstGeom prst="roundRect">
            <a:avLst/>
          </a:prstGeom>
          <a:solidFill>
            <a:srgbClr val="D3422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157 чел.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704348" y="1660823"/>
            <a:ext cx="792088" cy="504056"/>
          </a:xfrm>
          <a:prstGeom prst="roundRect">
            <a:avLst/>
          </a:prstGeom>
          <a:solidFill>
            <a:srgbClr val="D3422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12 чел.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717740" y="2235366"/>
            <a:ext cx="792088" cy="504056"/>
          </a:xfrm>
          <a:prstGeom prst="roundRect">
            <a:avLst/>
          </a:prstGeom>
          <a:solidFill>
            <a:srgbClr val="D3422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117 чел.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39176" y="3651870"/>
            <a:ext cx="792088" cy="731388"/>
          </a:xfrm>
          <a:prstGeom prst="roundRect">
            <a:avLst/>
          </a:prstGeom>
          <a:solidFill>
            <a:srgbClr val="D3422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141 чел.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4760" y="585109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Виды питания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16216" y="47118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Кол-во воспитанников, </a:t>
            </a:r>
          </a:p>
          <a:p>
            <a:pPr algn="ctr"/>
            <a:r>
              <a:rPr lang="ru-RU" sz="1400" dirty="0"/>
              <a:t>обучающихся, студентов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2696" y="594007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Нормативно-правовые акты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52696" y="3003798"/>
            <a:ext cx="87117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8" idx="3"/>
            <a:endCxn id="12" idx="1"/>
          </p:cNvCxnSpPr>
          <p:nvPr/>
        </p:nvCxnSpPr>
        <p:spPr>
          <a:xfrm flipV="1">
            <a:off x="3097012" y="1322918"/>
            <a:ext cx="718904" cy="534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8" idx="3"/>
            <a:endCxn id="13" idx="1"/>
          </p:cNvCxnSpPr>
          <p:nvPr/>
        </p:nvCxnSpPr>
        <p:spPr>
          <a:xfrm>
            <a:off x="3097012" y="1857324"/>
            <a:ext cx="718904" cy="47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4" idx="1"/>
          </p:cNvCxnSpPr>
          <p:nvPr/>
        </p:nvCxnSpPr>
        <p:spPr>
          <a:xfrm>
            <a:off x="3097012" y="1912851"/>
            <a:ext cx="730776" cy="574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2" idx="3"/>
            <a:endCxn id="17" idx="1"/>
          </p:cNvCxnSpPr>
          <p:nvPr/>
        </p:nvCxnSpPr>
        <p:spPr>
          <a:xfrm>
            <a:off x="6984268" y="1322918"/>
            <a:ext cx="7334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3" idx="3"/>
            <a:endCxn id="18" idx="1"/>
          </p:cNvCxnSpPr>
          <p:nvPr/>
        </p:nvCxnSpPr>
        <p:spPr>
          <a:xfrm>
            <a:off x="6984268" y="1905156"/>
            <a:ext cx="720080" cy="7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19" idx="1"/>
          </p:cNvCxnSpPr>
          <p:nvPr/>
        </p:nvCxnSpPr>
        <p:spPr>
          <a:xfrm>
            <a:off x="6996140" y="2487394"/>
            <a:ext cx="721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6" idx="1"/>
          </p:cNvCxnSpPr>
          <p:nvPr/>
        </p:nvCxnSpPr>
        <p:spPr>
          <a:xfrm>
            <a:off x="3097012" y="4011421"/>
            <a:ext cx="718904" cy="6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6" idx="3"/>
            <a:endCxn id="20" idx="1"/>
          </p:cNvCxnSpPr>
          <p:nvPr/>
        </p:nvCxnSpPr>
        <p:spPr>
          <a:xfrm>
            <a:off x="6984268" y="4017564"/>
            <a:ext cx="7549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8" y="2643758"/>
            <a:ext cx="576732" cy="5767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86"/>
          <a:stretch/>
        </p:blipFill>
        <p:spPr>
          <a:xfrm>
            <a:off x="8503802" y="-176067"/>
            <a:ext cx="640198" cy="7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75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allpapers.com/images/hd/pale-blue-background-o6g2obsrn1z3er7q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72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5962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Организация работы с семьями участников СВО в дошкольных образовательных организациях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797654"/>
              </p:ext>
            </p:extLst>
          </p:nvPr>
        </p:nvGraphicFramePr>
        <p:xfrm>
          <a:off x="255538" y="483518"/>
          <a:ext cx="4324275" cy="136815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591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64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5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754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57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757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4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9649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9401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7171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14149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Муниципальное образование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2022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2023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2024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21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Общая численность детей в ДОО, чел.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Кол-во детей из семей участников  в СВО, чел.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Охват детей,%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Общая численность детей в ДОО, чел.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Кол-во детей из семей участников  в СВО, чел.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Охват детей,%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Общая численность детей в ДОО, чел.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Кол-во детей из семей участников  в СВО, чел.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Охват детей,%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149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 err="1">
                          <a:effectLst/>
                        </a:rPr>
                        <a:t>г.о</a:t>
                      </a:r>
                      <a:r>
                        <a:rPr lang="ru-RU" sz="700" u="none" strike="noStrike" dirty="0">
                          <a:effectLst/>
                        </a:rPr>
                        <a:t>. </a:t>
                      </a:r>
                      <a:r>
                        <a:rPr lang="ru-RU" sz="700" u="none" strike="noStrike" dirty="0" err="1">
                          <a:effectLst/>
                        </a:rPr>
                        <a:t>Кинель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2757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2667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68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2530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91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3,6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149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 err="1">
                          <a:effectLst/>
                        </a:rPr>
                        <a:t>м.р</a:t>
                      </a:r>
                      <a:r>
                        <a:rPr lang="ru-RU" sz="700" u="none" strike="noStrike" dirty="0">
                          <a:effectLst/>
                        </a:rPr>
                        <a:t>. </a:t>
                      </a:r>
                      <a:r>
                        <a:rPr lang="ru-RU" sz="700" u="none" strike="noStrike" dirty="0" err="1">
                          <a:effectLst/>
                        </a:rPr>
                        <a:t>Кинельский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1299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26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1187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48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1114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66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149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 dirty="0" err="1">
                          <a:effectLst/>
                        </a:rPr>
                        <a:t>Кинельское</a:t>
                      </a:r>
                      <a:r>
                        <a:rPr lang="ru-RU" sz="700" b="1" u="none" strike="noStrike" dirty="0">
                          <a:effectLst/>
                        </a:rPr>
                        <a:t> ТУ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>
                          <a:effectLst/>
                        </a:rPr>
                        <a:t>4056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>
                          <a:effectLst/>
                        </a:rPr>
                        <a:t>55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>
                          <a:effectLst/>
                        </a:rPr>
                        <a:t>1,3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>
                          <a:effectLst/>
                        </a:rPr>
                        <a:t>3854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>
                          <a:effectLst/>
                        </a:rPr>
                        <a:t>116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>
                          <a:effectLst/>
                        </a:rPr>
                        <a:t>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>
                          <a:effectLst/>
                        </a:rPr>
                        <a:t>3644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>
                          <a:effectLst/>
                        </a:rPr>
                        <a:t>157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>
                          <a:effectLst/>
                        </a:rPr>
                        <a:t>4,3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9752"/>
            <a:ext cx="1627935" cy="23021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047" y="2069752"/>
            <a:ext cx="1664925" cy="23545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5042168"/>
              </p:ext>
            </p:extLst>
          </p:nvPr>
        </p:nvGraphicFramePr>
        <p:xfrm>
          <a:off x="4932040" y="483519"/>
          <a:ext cx="3963207" cy="449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004048" y="987574"/>
            <a:ext cx="3816423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Всех детей, проводим через ППк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1041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allpapers.com/images/hd/pale-blue-background-o6g2obsrn1z3er7q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72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59627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«Алгоритм сопровождения в дошкольных образовательных, общеобразовательных, профессиональных образовательных организациях и образовательных организациях высшего образования детей ветеранов (участников) специальной военной операции, воспитанников в соответствующих организациях, в целях оказания таким детям необходимой помощи, в том числе психологической»</a:t>
            </a:r>
          </a:p>
          <a:p>
            <a:pPr algn="ctr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 descr="http://www.ulyanovsk.izbirkom.ru/arkhiv-vyborov-i-referendumov/19-09-2021-edinyy-den-golosovaniya/munitsipalnye-vybory/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992" y="1059582"/>
            <a:ext cx="1161008" cy="90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86"/>
          <a:stretch/>
        </p:blipFill>
        <p:spPr>
          <a:xfrm>
            <a:off x="8503802" y="-176067"/>
            <a:ext cx="640198" cy="7214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354" y="1093334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Настоящий Алгоритм включает в себя рекомендации по следующим направлениям:</a:t>
            </a:r>
            <a:br>
              <a:rPr lang="ru-RU" sz="1400" dirty="0"/>
            </a:br>
            <a:r>
              <a:rPr lang="ru-RU" sz="1400" dirty="0"/>
              <a:t>- по проведению мониторинга психологического состояния детей ветеранов (участников) СВО;</a:t>
            </a:r>
            <a:br>
              <a:rPr lang="ru-RU" sz="1400" dirty="0"/>
            </a:br>
            <a:r>
              <a:rPr lang="ru-RU" sz="1400" dirty="0"/>
              <a:t>- по реализации основных направлений психолого-педагогического сопровождения детей ветеранов</a:t>
            </a:r>
            <a:br>
              <a:rPr lang="ru-RU" sz="1400" dirty="0"/>
            </a:br>
            <a:r>
              <a:rPr lang="ru-RU" sz="1400" dirty="0"/>
              <a:t>(участников) СВО в период обучения;</a:t>
            </a:r>
            <a:br>
              <a:rPr lang="ru-RU" sz="1400" dirty="0"/>
            </a:br>
            <a:r>
              <a:rPr lang="ru-RU" sz="1400" dirty="0"/>
              <a:t>- по организации и проведению мероприятий, направленных на формирование в образовательной</a:t>
            </a:r>
            <a:br>
              <a:rPr lang="ru-RU" sz="1400" dirty="0"/>
            </a:br>
            <a:r>
              <a:rPr lang="ru-RU" sz="1400" dirty="0"/>
              <a:t>организации необходимого психологического климата для сохранения и (или) восстановления</a:t>
            </a:r>
            <a:br>
              <a:rPr lang="ru-RU" sz="1400" dirty="0"/>
            </a:br>
            <a:r>
              <a:rPr lang="ru-RU" sz="1400" dirty="0"/>
              <a:t>психологического здоровья детей ветеранов (участников) СВО;</a:t>
            </a:r>
            <a:br>
              <a:rPr lang="ru-RU" sz="1400" dirty="0"/>
            </a:br>
            <a:r>
              <a:rPr lang="ru-RU" sz="1400" dirty="0"/>
              <a:t>- по оказанию экстренной психологической помощи, психологической коррекции и поддержки детям</a:t>
            </a:r>
            <a:br>
              <a:rPr lang="ru-RU" sz="1400" dirty="0"/>
            </a:br>
            <a:r>
              <a:rPr lang="ru-RU" sz="1400" dirty="0"/>
              <a:t>ветеранов (участников) СВО и членам их семей в очном и дистанционном режиме;</a:t>
            </a:r>
            <a:br>
              <a:rPr lang="ru-RU" sz="1400" dirty="0"/>
            </a:br>
            <a:r>
              <a:rPr lang="ru-RU" sz="1400" dirty="0"/>
              <a:t>- по организации сетевого и межведомственного взаимодействия для оказания </a:t>
            </a:r>
            <a:r>
              <a:rPr lang="ru-RU" sz="1400" dirty="0" smtClean="0"/>
              <a:t>необходимой</a:t>
            </a:r>
          </a:p>
          <a:p>
            <a:r>
              <a:rPr lang="ru-RU" sz="1400" dirty="0" smtClean="0"/>
              <a:t> помощи и </a:t>
            </a:r>
            <a:r>
              <a:rPr lang="ru-RU" sz="1400" dirty="0"/>
              <a:t>поддержки детей ветеранов (участников) СВО;</a:t>
            </a:r>
            <a:br>
              <a:rPr lang="ru-RU" sz="1400" dirty="0"/>
            </a:br>
            <a:r>
              <a:rPr lang="ru-RU" sz="1400" dirty="0"/>
              <a:t>- по обеспечению информирования детей ветеранов (участников) СВО, членов их семей,</a:t>
            </a:r>
            <a:br>
              <a:rPr lang="ru-RU" sz="1400" dirty="0"/>
            </a:br>
            <a:r>
              <a:rPr lang="ru-RU" sz="1400" dirty="0"/>
              <a:t>педагогических работников образовательной организации о возможности и ресурсах получения</a:t>
            </a:r>
            <a:br>
              <a:rPr lang="ru-RU" sz="1400" dirty="0"/>
            </a:br>
            <a:r>
              <a:rPr lang="ru-RU" sz="1400" dirty="0"/>
              <a:t>психологической помощи, психолого-педагогической поддержки.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951771"/>
            <a:ext cx="1511969" cy="2138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01638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allpapers.com/images/hd/pale-blue-background-o6g2obsrn1z3er7q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72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7" y="0"/>
            <a:ext cx="912413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ПРИМЕРНЫЙ </a:t>
            </a:r>
            <a:r>
              <a:rPr lang="ru-RU" sz="1600" dirty="0">
                <a:solidFill>
                  <a:schemeClr val="bg1"/>
                </a:solidFill>
              </a:rPr>
              <a:t>ПЕРЕЧЕНЬ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оснований для отнесения детей ветеранов (участников) СВО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в группу </a:t>
            </a:r>
            <a:r>
              <a:rPr lang="ru-RU" sz="1600" dirty="0" smtClean="0">
                <a:solidFill>
                  <a:schemeClr val="bg1"/>
                </a:solidFill>
              </a:rPr>
              <a:t>ПППВ</a:t>
            </a:r>
            <a:endParaRPr lang="ru-RU" sz="16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12035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344062"/>
              </p:ext>
            </p:extLst>
          </p:nvPr>
        </p:nvGraphicFramePr>
        <p:xfrm>
          <a:off x="107505" y="829127"/>
          <a:ext cx="8856983" cy="4183662"/>
        </p:xfrm>
        <a:graphic>
          <a:graphicData uri="http://schemas.openxmlformats.org/drawingml/2006/table">
            <a:tbl>
              <a:tblPr/>
              <a:tblGrid>
                <a:gridCol w="292792"/>
                <a:gridCol w="3513514"/>
                <a:gridCol w="5050677"/>
              </a:tblGrid>
              <a:tr h="138018">
                <a:tc>
                  <a:txBody>
                    <a:bodyPr/>
                    <a:lstStyle/>
                    <a:p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п/п</a:t>
                      </a:r>
                      <a:endParaRPr lang="ru-RU" sz="800" dirty="0">
                        <a:effectLst/>
                      </a:endParaRPr>
                    </a:p>
                  </a:txBody>
                  <a:tcPr marL="25975" marR="25975" marT="12988" marB="129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Причины отнесения обучающихся в группу ПППВ </a:t>
                      </a:r>
                      <a:endParaRPr lang="ru-RU" sz="800" dirty="0">
                        <a:effectLst/>
                      </a:endParaRPr>
                    </a:p>
                  </a:txBody>
                  <a:tcPr marL="25975" marR="25975" marT="12988" marB="129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Источники сведений</a:t>
                      </a:r>
                      <a:endParaRPr lang="ru-RU" sz="800">
                        <a:effectLst/>
                      </a:endParaRPr>
                    </a:p>
                  </a:txBody>
                  <a:tcPr marL="25975" marR="25975" marT="12988" marB="129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433">
                <a:tc>
                  <a:txBody>
                    <a:bodyPr/>
                    <a:lstStyle/>
                    <a:p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 </a:t>
                      </a:r>
                      <a:endParaRPr lang="ru-RU" sz="800" dirty="0">
                        <a:effectLst/>
                      </a:endParaRPr>
                    </a:p>
                  </a:txBody>
                  <a:tcPr marL="25975" marR="25975" marT="12988" marB="129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Сниженные адаптационные способности (проблемы</a:t>
                      </a:r>
                      <a:b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социальной адаптации)</a:t>
                      </a:r>
                      <a:endParaRPr lang="ru-RU" sz="800" dirty="0">
                        <a:effectLst/>
                      </a:endParaRPr>
                    </a:p>
                  </a:txBody>
                  <a:tcPr marL="25975" marR="25975" marT="12988" marB="129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Психологические заключения (справки</a:t>
                      </a:r>
                      <a:r>
                        <a:rPr lang="ru-RU" sz="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). В </a:t>
                      </a:r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случае если это </a:t>
                      </a:r>
                      <a:r>
                        <a:rPr lang="ru-RU" sz="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несовершеннолетний</a:t>
                      </a:r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дополнительно</a:t>
                      </a:r>
                      <a:r>
                        <a:rPr lang="ru-RU" sz="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: результаты </a:t>
                      </a:r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наблюдений педагогических работников</a:t>
                      </a:r>
                      <a:r>
                        <a:rPr lang="ru-RU" sz="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родителей </a:t>
                      </a:r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(законных представителей) </a:t>
                      </a:r>
                      <a:r>
                        <a:rPr lang="ru-RU" sz="800" b="0" i="0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&lt;1&gt; </a:t>
                      </a:r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обучающегося</a:t>
                      </a:r>
                      <a:endParaRPr lang="ru-RU" sz="800" dirty="0">
                        <a:effectLst/>
                      </a:endParaRPr>
                    </a:p>
                  </a:txBody>
                  <a:tcPr marL="25975" marR="25975" marT="12988" marB="129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903">
                <a:tc>
                  <a:txBody>
                    <a:bodyPr/>
                    <a:lstStyle/>
                    <a:p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 </a:t>
                      </a:r>
                      <a:endParaRPr lang="ru-RU" sz="800" dirty="0">
                        <a:effectLst/>
                      </a:endParaRPr>
                    </a:p>
                  </a:txBody>
                  <a:tcPr marL="25975" marR="25975" marT="12988" marB="129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Неудовлетворительное психологическое состояние, в</a:t>
                      </a:r>
                      <a:b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том числе, обусловленное пережитым травмирующим</a:t>
                      </a:r>
                      <a:b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событием, гибелью родственников или близких лиц</a:t>
                      </a:r>
                      <a:r>
                        <a:rPr lang="ru-RU" sz="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или </a:t>
                      </a:r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кризисное состояние, возникшее в </a:t>
                      </a:r>
                      <a:r>
                        <a:rPr lang="ru-RU" sz="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результате воздействия </a:t>
                      </a:r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психотравмирующей ситуации</a:t>
                      </a:r>
                      <a:r>
                        <a:rPr lang="ru-RU" sz="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перенесенных </a:t>
                      </a:r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тяжелых заболеваний, </a:t>
                      </a:r>
                      <a:r>
                        <a:rPr lang="ru-RU" sz="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физических травм</a:t>
                      </a:r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медицинского вмешательства и др.</a:t>
                      </a:r>
                      <a:endParaRPr lang="ru-RU" sz="800" dirty="0">
                        <a:effectLst/>
                      </a:endParaRPr>
                    </a:p>
                  </a:txBody>
                  <a:tcPr marL="25975" marR="25975" marT="12988" marB="129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Психологические заключения (справки), </a:t>
                      </a:r>
                      <a:r>
                        <a:rPr lang="ru-RU" sz="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справки (</a:t>
                      </a:r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заключения) профильных специалистов</a:t>
                      </a:r>
                      <a:r>
                        <a:rPr lang="ru-RU" sz="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В </a:t>
                      </a:r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случае если это несовершеннолетний, дополнительно:</a:t>
                      </a:r>
                      <a:b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результаты наблюдений педагогических работников</a:t>
                      </a:r>
                      <a:r>
                        <a:rPr lang="ru-RU" sz="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родителей </a:t>
                      </a:r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(законных представителей) обучающегося</a:t>
                      </a:r>
                      <a:endParaRPr lang="ru-RU" sz="800" dirty="0">
                        <a:effectLst/>
                      </a:endParaRPr>
                    </a:p>
                  </a:txBody>
                  <a:tcPr marL="25975" marR="25975" marT="12988" marB="129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084">
                <a:tc>
                  <a:txBody>
                    <a:bodyPr/>
                    <a:lstStyle/>
                    <a:p>
                      <a:r>
                        <a:rPr lang="ru-RU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 </a:t>
                      </a:r>
                      <a:endParaRPr lang="ru-RU" sz="800">
                        <a:effectLst/>
                      </a:endParaRPr>
                    </a:p>
                  </a:txBody>
                  <a:tcPr marL="25975" marR="25975" marT="12988" marB="129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Склонность к аддиктивному поведению </a:t>
                      </a:r>
                      <a:endParaRPr lang="ru-RU" sz="800">
                        <a:effectLst/>
                      </a:endParaRPr>
                    </a:p>
                  </a:txBody>
                  <a:tcPr marL="25975" marR="25975" marT="12988" marB="129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Психологические заключения (справки), </a:t>
                      </a:r>
                      <a:r>
                        <a:rPr lang="ru-RU" sz="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справки (</a:t>
                      </a:r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заключения) профильных специалистов</a:t>
                      </a:r>
                      <a:r>
                        <a:rPr lang="ru-RU" sz="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В </a:t>
                      </a:r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случае если это несовершеннолетний, дополнительно</a:t>
                      </a:r>
                      <a:r>
                        <a:rPr lang="ru-RU" sz="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: результаты </a:t>
                      </a:r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наблюдений педагогических работников</a:t>
                      </a:r>
                      <a:r>
                        <a:rPr lang="ru-RU" sz="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родителей </a:t>
                      </a:r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(законных представителей) обучающегося</a:t>
                      </a:r>
                      <a:endParaRPr lang="ru-RU" sz="800" dirty="0">
                        <a:effectLst/>
                      </a:endParaRPr>
                    </a:p>
                  </a:txBody>
                  <a:tcPr marL="25975" marR="25975" marT="12988" marB="129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81">
                <a:tc>
                  <a:txBody>
                    <a:bodyPr/>
                    <a:lstStyle/>
                    <a:p>
                      <a:r>
                        <a:rPr lang="ru-RU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 </a:t>
                      </a:r>
                      <a:endParaRPr lang="ru-RU" sz="800">
                        <a:effectLst/>
                      </a:endParaRPr>
                    </a:p>
                  </a:txBody>
                  <a:tcPr marL="25975" marR="25975" marT="12988" marB="129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Склонность к девиантному поведению </a:t>
                      </a:r>
                      <a:endParaRPr lang="ru-RU" sz="800">
                        <a:effectLst/>
                      </a:endParaRPr>
                    </a:p>
                  </a:txBody>
                  <a:tcPr marL="25975" marR="25975" marT="12988" marB="129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Психологические заключения (справки</a:t>
                      </a:r>
                      <a:r>
                        <a:rPr lang="ru-RU" sz="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). В </a:t>
                      </a:r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случае если это </a:t>
                      </a:r>
                      <a:r>
                        <a:rPr lang="ru-RU" sz="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несовершеннолетний</a:t>
                      </a:r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дополнительно</a:t>
                      </a:r>
                      <a:r>
                        <a:rPr lang="ru-RU" sz="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: информация </a:t>
                      </a:r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от педагогических работников</a:t>
                      </a:r>
                      <a:endParaRPr lang="ru-RU" sz="800" dirty="0">
                        <a:effectLst/>
                      </a:endParaRPr>
                    </a:p>
                  </a:txBody>
                  <a:tcPr marL="25975" marR="25975" marT="12988" marB="129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084">
                <a:tc>
                  <a:txBody>
                    <a:bodyPr/>
                    <a:lstStyle/>
                    <a:p>
                      <a:r>
                        <a:rPr lang="ru-RU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 </a:t>
                      </a:r>
                      <a:endParaRPr lang="ru-RU" sz="800">
                        <a:effectLst/>
                      </a:endParaRPr>
                    </a:p>
                  </a:txBody>
                  <a:tcPr marL="25975" marR="25975" marT="12988" marB="129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Склонность к суицидальному поведению </a:t>
                      </a:r>
                      <a:endParaRPr lang="ru-RU" sz="800" dirty="0">
                        <a:effectLst/>
                      </a:endParaRPr>
                    </a:p>
                  </a:txBody>
                  <a:tcPr marL="25975" marR="25975" marT="12988" marB="129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Психологические заключения (справки), </a:t>
                      </a:r>
                      <a:r>
                        <a:rPr lang="ru-RU" sz="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справки (</a:t>
                      </a:r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заключения) профильных специалистов</a:t>
                      </a:r>
                      <a:r>
                        <a:rPr lang="ru-RU" sz="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В </a:t>
                      </a:r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случае если это несовершеннолетний, дополнительно:</a:t>
                      </a:r>
                      <a:b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информация от педагогических работников, </a:t>
                      </a:r>
                      <a:r>
                        <a:rPr lang="ru-RU" sz="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родителей (</a:t>
                      </a:r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законных представителей) обучающегося</a:t>
                      </a:r>
                      <a:endParaRPr lang="ru-RU" sz="800" dirty="0">
                        <a:effectLst/>
                      </a:endParaRPr>
                    </a:p>
                  </a:txBody>
                  <a:tcPr marL="25975" marR="25975" marT="12988" marB="129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31">
                <a:tc>
                  <a:txBody>
                    <a:bodyPr/>
                    <a:lstStyle/>
                    <a:p>
                      <a:r>
                        <a:rPr lang="ru-RU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 </a:t>
                      </a:r>
                      <a:endParaRPr lang="ru-RU" sz="800">
                        <a:effectLst/>
                      </a:endParaRPr>
                    </a:p>
                  </a:txBody>
                  <a:tcPr marL="25975" marR="25975" marT="12988" marB="129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Нарушения в развитии </a:t>
                      </a:r>
                      <a:r>
                        <a:rPr lang="ru-RU" sz="800" b="0" i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&lt;1&gt; </a:t>
                      </a:r>
                      <a:endParaRPr lang="ru-RU" sz="800">
                        <a:effectLst/>
                      </a:endParaRPr>
                    </a:p>
                  </a:txBody>
                  <a:tcPr marL="25975" marR="25975" marT="12988" marB="129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Медицинское заключение (справка), заключение ППк/ПМПК</a:t>
                      </a:r>
                      <a:r>
                        <a:rPr lang="ru-RU" sz="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 </a:t>
                      </a:r>
                      <a:endParaRPr lang="ru-RU" sz="800" dirty="0">
                        <a:effectLst/>
                      </a:endParaRPr>
                    </a:p>
                  </a:txBody>
                  <a:tcPr marL="25975" marR="25975" marT="12988" marB="129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572">
                <a:tc>
                  <a:txBody>
                    <a:bodyPr/>
                    <a:lstStyle/>
                    <a:p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 </a:t>
                      </a:r>
                      <a:endParaRPr lang="ru-RU" sz="800" dirty="0">
                        <a:effectLst/>
                      </a:endParaRPr>
                    </a:p>
                  </a:txBody>
                  <a:tcPr marL="25975" marR="25975" marT="12988" marB="129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Сниженная самооценка </a:t>
                      </a:r>
                      <a:endParaRPr lang="ru-RU" sz="800" dirty="0">
                        <a:effectLst/>
                      </a:endParaRPr>
                    </a:p>
                  </a:txBody>
                  <a:tcPr marL="25975" marR="25975" marT="12988" marB="129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Информация от педагога-психолога (психолога</a:t>
                      </a:r>
                      <a:r>
                        <a:rPr lang="ru-RU" sz="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). В </a:t>
                      </a:r>
                      <a:r>
                        <a:rPr lang="ru-RU" sz="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случае если это несовершеннолетний, дополнительно</a:t>
                      </a:r>
                      <a:r>
                        <a:rPr lang="ru-RU" sz="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: информация от педагогических работников, родителей</a:t>
                      </a:r>
                      <a:endParaRPr lang="ru-RU" sz="800" dirty="0">
                        <a:effectLst/>
                      </a:endParaRPr>
                    </a:p>
                  </a:txBody>
                  <a:tcPr marL="25975" marR="25975" marT="12988" marB="129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441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effectLst/>
                        </a:rPr>
                        <a:t>8.</a:t>
                      </a:r>
                      <a:endParaRPr lang="ru-RU" sz="800" dirty="0">
                        <a:effectLst/>
                      </a:endParaRPr>
                    </a:p>
                  </a:txBody>
                  <a:tcPr marL="25975" marR="25975" marT="12988" marB="129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800" b="0" i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Проявления депрессивного состояния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800" b="0" i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Информация от педагога-психолога (психолога</a:t>
                      </a:r>
                      <a:r>
                        <a:rPr lang="ru-RU" sz="800" b="0" i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). В </a:t>
                      </a:r>
                      <a:r>
                        <a:rPr lang="ru-RU" sz="800" b="0" i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случае если это несовершеннолетний, дополнительно</a:t>
                      </a:r>
                      <a:r>
                        <a:rPr lang="ru-RU" sz="800" b="0" i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: информация </a:t>
                      </a:r>
                      <a:r>
                        <a:rPr lang="ru-RU" sz="800" b="0" i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от педагогических работников </a:t>
                      </a:r>
                      <a:r>
                        <a:rPr lang="ru-RU" sz="800" b="0" i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образовательной организации, родителей </a:t>
                      </a:r>
                      <a:r>
                        <a:rPr lang="ru-RU" sz="800" b="0" i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(законных представителей</a:t>
                      </a:r>
                      <a:r>
                        <a:rPr lang="ru-RU" sz="800" b="0" i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) обучающегося</a:t>
                      </a:r>
                      <a:endParaRPr lang="ru-RU" sz="800" b="0" i="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441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effectLst/>
                        </a:rPr>
                        <a:t>9.</a:t>
                      </a:r>
                      <a:endParaRPr lang="ru-RU" sz="800" dirty="0">
                        <a:effectLst/>
                      </a:endParaRPr>
                    </a:p>
                  </a:txBody>
                  <a:tcPr marL="25975" marR="25975" marT="12988" marB="129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800" b="0" i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Посттравматическое стрессовое расстройство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800" b="0" i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Психологические заключения (справки), </a:t>
                      </a:r>
                      <a:r>
                        <a:rPr lang="ru-RU" sz="800" b="0" i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справки (</a:t>
                      </a:r>
                      <a:r>
                        <a:rPr lang="ru-RU" sz="800" b="0" i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заключения) профильных специалистов</a:t>
                      </a:r>
                      <a:r>
                        <a:rPr lang="ru-RU" sz="800" b="0" i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. В </a:t>
                      </a:r>
                      <a:r>
                        <a:rPr lang="ru-RU" sz="800" b="0" i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случае если это несовершеннолетний, дополнительно</a:t>
                      </a:r>
                      <a:r>
                        <a:rPr lang="ru-RU" sz="800" b="0" i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: информация </a:t>
                      </a:r>
                      <a:r>
                        <a:rPr lang="ru-RU" sz="800" b="0" i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от педагогических работников, </a:t>
                      </a:r>
                      <a:r>
                        <a:rPr lang="ru-RU" sz="800" b="0" i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родителей (</a:t>
                      </a:r>
                      <a:r>
                        <a:rPr lang="ru-RU" sz="800" b="0" i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законных представителей) обучающегося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043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1902</Words>
  <Application>Microsoft Office PowerPoint</Application>
  <PresentationFormat>Экран (16:9)</PresentationFormat>
  <Paragraphs>254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</dc:creator>
  <cp:lastModifiedBy>ПК</cp:lastModifiedBy>
  <cp:revision>127</cp:revision>
  <cp:lastPrinted>2024-11-11T10:29:26Z</cp:lastPrinted>
  <dcterms:created xsi:type="dcterms:W3CDTF">2024-11-08T11:04:41Z</dcterms:created>
  <dcterms:modified xsi:type="dcterms:W3CDTF">2024-12-06T11:48:18Z</dcterms:modified>
</cp:coreProperties>
</file>