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73" r:id="rId4"/>
    <p:sldId id="277" r:id="rId5"/>
    <p:sldId id="264" r:id="rId6"/>
    <p:sldId id="265" r:id="rId7"/>
    <p:sldId id="266" r:id="rId8"/>
    <p:sldId id="262" r:id="rId9"/>
    <p:sldId id="272" r:id="rId10"/>
    <p:sldId id="279" r:id="rId11"/>
    <p:sldId id="278" r:id="rId12"/>
    <p:sldId id="271" r:id="rId13"/>
    <p:sldId id="280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FF99"/>
    <a:srgbClr val="71FFC6"/>
    <a:srgbClr val="FF7575"/>
    <a:srgbClr val="FFCCCC"/>
    <a:srgbClr val="FF8181"/>
    <a:srgbClr val="FFA7A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1" d="100"/>
          <a:sy n="71" d="100"/>
        </p:scale>
        <p:origin x="-1500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wallpaper_19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9" name="Скругленная прямоугольная выноска 8"/>
          <p:cNvSpPr/>
          <p:nvPr userDrawn="1"/>
        </p:nvSpPr>
        <p:spPr>
          <a:xfrm>
            <a:off x="1214414" y="3929066"/>
            <a:ext cx="4857784" cy="1857388"/>
          </a:xfrm>
          <a:prstGeom prst="wedgeRoundRectCallout">
            <a:avLst>
              <a:gd name="adj1" fmla="val 59428"/>
              <a:gd name="adj2" fmla="val 11902"/>
              <a:gd name="adj3" fmla="val 16667"/>
            </a:avLst>
          </a:prstGeom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Выноска-облако 7"/>
          <p:cNvSpPr/>
          <p:nvPr userDrawn="1"/>
        </p:nvSpPr>
        <p:spPr>
          <a:xfrm>
            <a:off x="928662" y="857232"/>
            <a:ext cx="7215238" cy="2357454"/>
          </a:xfrm>
          <a:prstGeom prst="cloudCallout">
            <a:avLst>
              <a:gd name="adj1" fmla="val 28779"/>
              <a:gd name="adj2" fmla="val 67110"/>
            </a:avLst>
          </a:prstGeom>
          <a:solidFill>
            <a:srgbClr val="FFCCCC"/>
          </a:solidFill>
          <a:ln>
            <a:solidFill>
              <a:srgbClr val="FF7575"/>
            </a:solidFill>
          </a:ln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14348" y="1500174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6ED727-27CD-4E07-8BCC-54F7ACA67BF1}" type="datetimeFigureOut">
              <a:rPr lang="ru-RU" smtClean="0"/>
              <a:pPr/>
              <a:t>06.10.2024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02D7C6-DFB1-429C-A9F0-1B3ACF66FE2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 userDrawn="1"/>
        </p:nvSpPr>
        <p:spPr>
          <a:xfrm>
            <a:off x="71438" y="71438"/>
            <a:ext cx="9001156" cy="6715148"/>
          </a:xfrm>
          <a:prstGeom prst="rect">
            <a:avLst/>
          </a:prstGeom>
          <a:noFill/>
          <a:ln w="57150">
            <a:solidFill>
              <a:srgbClr val="00FF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6ED727-27CD-4E07-8BCC-54F7ACA67BF1}" type="datetimeFigureOut">
              <a:rPr lang="ru-RU" smtClean="0"/>
              <a:pPr/>
              <a:t>06.10.2024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02D7C6-DFB1-429C-A9F0-1B3ACF66FE2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6ED727-27CD-4E07-8BCC-54F7ACA67BF1}" type="datetimeFigureOut">
              <a:rPr lang="ru-RU" smtClean="0"/>
              <a:pPr/>
              <a:t>06.10.2024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02D7C6-DFB1-429C-A9F0-1B3ACF66FE2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6ED727-27CD-4E07-8BCC-54F7ACA67BF1}" type="datetimeFigureOut">
              <a:rPr lang="ru-RU" smtClean="0"/>
              <a:pPr/>
              <a:t>06.10.2024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02D7C6-DFB1-429C-A9F0-1B3ACF66FE2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6ED727-27CD-4E07-8BCC-54F7ACA67BF1}" type="datetimeFigureOut">
              <a:rPr lang="ru-RU" smtClean="0"/>
              <a:pPr/>
              <a:t>06.10.2024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02D7C6-DFB1-429C-A9F0-1B3ACF66FE2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6ED727-27CD-4E07-8BCC-54F7ACA67BF1}" type="datetimeFigureOut">
              <a:rPr lang="ru-RU" smtClean="0"/>
              <a:pPr/>
              <a:t>06.10.2024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02D7C6-DFB1-429C-A9F0-1B3ACF66FE2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6ED727-27CD-4E07-8BCC-54F7ACA67BF1}" type="datetimeFigureOut">
              <a:rPr lang="ru-RU" smtClean="0"/>
              <a:pPr/>
              <a:t>06.10.2024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02D7C6-DFB1-429C-A9F0-1B3ACF66FE2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6ED727-27CD-4E07-8BCC-54F7ACA67BF1}" type="datetimeFigureOut">
              <a:rPr lang="ru-RU" smtClean="0"/>
              <a:pPr/>
              <a:t>06.10.2024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02D7C6-DFB1-429C-A9F0-1B3ACF66FE2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6ED727-27CD-4E07-8BCC-54F7ACA67BF1}" type="datetimeFigureOut">
              <a:rPr lang="ru-RU" smtClean="0"/>
              <a:pPr/>
              <a:t>06.10.2024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02D7C6-DFB1-429C-A9F0-1B3ACF66FE2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6ED727-27CD-4E07-8BCC-54F7ACA67BF1}" type="datetimeFigureOut">
              <a:rPr lang="ru-RU" smtClean="0"/>
              <a:pPr/>
              <a:t>06.10.2024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02D7C6-DFB1-429C-A9F0-1B3ACF66FE2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6ED727-27CD-4E07-8BCC-54F7ACA67BF1}" type="datetimeFigureOut">
              <a:rPr lang="ru-RU" smtClean="0"/>
              <a:pPr/>
              <a:t>06.10.2024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02D7C6-DFB1-429C-A9F0-1B3ACF66FE2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alphaModFix amt="68000"/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 userDrawn="1"/>
        </p:nvSpPr>
        <p:spPr>
          <a:xfrm>
            <a:off x="428596" y="357166"/>
            <a:ext cx="8286808" cy="1143008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6ED727-27CD-4E07-8BCC-54F7ACA67BF1}" type="datetimeFigureOut">
              <a:rPr lang="ru-RU" smtClean="0"/>
              <a:pPr/>
              <a:t>06.10.2024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02D7C6-DFB1-429C-A9F0-1B3ACF66FE2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Прямоугольник 6"/>
          <p:cNvSpPr/>
          <p:nvPr userDrawn="1"/>
        </p:nvSpPr>
        <p:spPr>
          <a:xfrm>
            <a:off x="214282" y="214290"/>
            <a:ext cx="8715436" cy="6500858"/>
          </a:xfrm>
          <a:prstGeom prst="rect">
            <a:avLst/>
          </a:prstGeom>
          <a:noFill/>
          <a:ln w="76200">
            <a:solidFill>
              <a:srgbClr val="FF8181"/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188640"/>
            <a:ext cx="7848872" cy="3744416"/>
          </a:xfrm>
        </p:spPr>
        <p:txBody>
          <a:bodyPr>
            <a:normAutofit/>
          </a:bodyPr>
          <a:lstStyle/>
          <a:p>
            <a:r>
              <a:rPr lang="ru-RU" sz="22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Организация экспериментирования как средство повышения познавательной активности детей в соответствии с ФГОС дошкольного образования: опыты и эксперименты для детей младшего дошкольного возраста</a:t>
            </a:r>
            <a:endParaRPr lang="ru-RU" sz="22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15616" y="4221088"/>
            <a:ext cx="4968552" cy="1728192"/>
          </a:xfrm>
        </p:spPr>
        <p:txBody>
          <a:bodyPr>
            <a:normAutofit/>
          </a:bodyPr>
          <a:lstStyle/>
          <a:p>
            <a:r>
              <a:rPr lang="ru-RU" sz="2000" b="1" dirty="0" smtClean="0">
                <a:solidFill>
                  <a:srgbClr val="FF0000"/>
                </a:solidFill>
              </a:rPr>
              <a:t>СП </a:t>
            </a:r>
            <a:r>
              <a:rPr lang="ru-RU" sz="2000" b="1" dirty="0">
                <a:solidFill>
                  <a:srgbClr val="FF0000"/>
                </a:solidFill>
              </a:rPr>
              <a:t>ДС «Золотой петушок» ГБОУ СОШ № 2 </a:t>
            </a:r>
            <a:r>
              <a:rPr lang="ru-RU" sz="2000" b="1" dirty="0" err="1">
                <a:solidFill>
                  <a:srgbClr val="FF0000"/>
                </a:solidFill>
              </a:rPr>
              <a:t>п.г.т</a:t>
            </a:r>
            <a:r>
              <a:rPr lang="ru-RU" sz="2000" b="1" dirty="0">
                <a:solidFill>
                  <a:srgbClr val="FF0000"/>
                </a:solidFill>
              </a:rPr>
              <a:t>. </a:t>
            </a:r>
            <a:r>
              <a:rPr lang="ru-RU" sz="2000" b="1" dirty="0" err="1" smtClean="0">
                <a:solidFill>
                  <a:srgbClr val="FF0000"/>
                </a:solidFill>
              </a:rPr>
              <a:t>Усть-Кинельский</a:t>
            </a:r>
            <a:endParaRPr lang="ru-RU" sz="2000" b="1" dirty="0" smtClean="0">
              <a:solidFill>
                <a:srgbClr val="FF0000"/>
              </a:solidFill>
            </a:endParaRPr>
          </a:p>
          <a:p>
            <a:r>
              <a:rPr lang="ru-RU" sz="2000" b="1" dirty="0" smtClean="0">
                <a:solidFill>
                  <a:srgbClr val="FF0000"/>
                </a:solidFill>
              </a:rPr>
              <a:t> </a:t>
            </a:r>
            <a:r>
              <a:rPr lang="ru-RU" sz="2000" b="1" dirty="0" err="1">
                <a:solidFill>
                  <a:srgbClr val="FF0000"/>
                </a:solidFill>
              </a:rPr>
              <a:t>г.о</a:t>
            </a:r>
            <a:r>
              <a:rPr lang="ru-RU" sz="2000" b="1" dirty="0">
                <a:solidFill>
                  <a:srgbClr val="FF0000"/>
                </a:solidFill>
              </a:rPr>
              <a:t>. </a:t>
            </a:r>
            <a:r>
              <a:rPr lang="ru-RU" sz="2000" b="1" dirty="0" err="1">
                <a:solidFill>
                  <a:srgbClr val="FF0000"/>
                </a:solidFill>
              </a:rPr>
              <a:t>Кинель</a:t>
            </a:r>
            <a:r>
              <a:rPr lang="ru-RU" sz="2000" b="1" dirty="0">
                <a:solidFill>
                  <a:srgbClr val="FF0000"/>
                </a:solidFill>
              </a:rPr>
              <a:t> Самарской </a:t>
            </a:r>
            <a:r>
              <a:rPr lang="ru-RU" sz="2000" b="1" dirty="0" smtClean="0">
                <a:solidFill>
                  <a:srgbClr val="FF0000"/>
                </a:solidFill>
              </a:rPr>
              <a:t>области</a:t>
            </a:r>
          </a:p>
          <a:p>
            <a:r>
              <a:rPr lang="ru-RU" sz="2000" b="1" dirty="0" smtClean="0">
                <a:solidFill>
                  <a:srgbClr val="FF0000"/>
                </a:solidFill>
              </a:rPr>
              <a:t> </a:t>
            </a:r>
            <a:r>
              <a:rPr lang="ru-RU" sz="2000" b="1" dirty="0">
                <a:solidFill>
                  <a:srgbClr val="FF0000"/>
                </a:solidFill>
              </a:rPr>
              <a:t>воспитатель </a:t>
            </a:r>
            <a:r>
              <a:rPr lang="ru-RU" sz="2000" b="1" dirty="0" smtClean="0">
                <a:solidFill>
                  <a:srgbClr val="FF0000"/>
                </a:solidFill>
              </a:rPr>
              <a:t>Морозова И</a:t>
            </a:r>
            <a:r>
              <a:rPr lang="ru-RU" sz="2000" b="1" dirty="0">
                <a:solidFill>
                  <a:srgbClr val="FF0000"/>
                </a:solidFill>
              </a:rPr>
              <a:t>. </a:t>
            </a:r>
            <a:r>
              <a:rPr lang="ru-RU" sz="2000" b="1" dirty="0" smtClean="0">
                <a:solidFill>
                  <a:srgbClr val="FF0000"/>
                </a:solidFill>
              </a:rPr>
              <a:t>В.</a:t>
            </a:r>
            <a:endParaRPr lang="ru-RU" sz="2000" b="1" i="1" dirty="0" smtClean="0">
              <a:solidFill>
                <a:srgbClr val="FF0000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79512" y="-315416"/>
            <a:ext cx="8712968" cy="9848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000" dirty="0">
              <a:solidFill>
                <a:schemeClr val="accent5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282154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Ожидаемый результат:</a:t>
            </a:r>
            <a:endParaRPr lang="ru-RU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1916832"/>
            <a:ext cx="8229600" cy="4680520"/>
          </a:xfrm>
        </p:spPr>
        <p:txBody>
          <a:bodyPr>
            <a:normAutofit lnSpcReduction="10000"/>
          </a:bodyPr>
          <a:lstStyle/>
          <a:p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Ребенок проявляет инициативу и самостоятельность познавательно-исследовательской деятельности.</a:t>
            </a:r>
          </a:p>
          <a:p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Способен выбирать себе род занятий.</a:t>
            </a:r>
          </a:p>
          <a:p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Ребенок проявляет любознательность.</a:t>
            </a:r>
          </a:p>
          <a:p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Задает вопросы взрослым и сверстникам</a:t>
            </a:r>
          </a:p>
          <a:p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Интересуется причинно-следственными связями</a:t>
            </a:r>
          </a:p>
          <a:p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Пытается самостоятельно придумывать объяснения явлениям природы и поступкам людей</a:t>
            </a:r>
          </a:p>
          <a:p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Склонен наблюдать, экспериментировать.</a:t>
            </a:r>
          </a:p>
          <a:p>
            <a:pPr>
              <a:buNone/>
            </a:pP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Целевая аудитория:</a:t>
            </a:r>
            <a:endParaRPr lang="ru-RU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158" y="1988840"/>
            <a:ext cx="8463314" cy="4869160"/>
          </a:xfrm>
        </p:spPr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ru-RU" dirty="0" smtClean="0"/>
              <a:t>	</a:t>
            </a: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Содержания методического продукта может быть реализовано в любой дошкольной организации, так как при проведении опытов и экспериментов используется доступное и простое оборудование, мини- лаборатория может быть организованна в группе (уголок экспериментирования, центр «Наука»). Методические рекомендации предназначены для педагогов дошкольных образовательных организаций.</a:t>
            </a:r>
          </a:p>
          <a:p>
            <a:pPr>
              <a:buNone/>
            </a:pPr>
            <a:r>
              <a:rPr lang="ru-RU" dirty="0" smtClean="0"/>
              <a:t/>
            </a:r>
            <a:br>
              <a:rPr lang="ru-RU" dirty="0" smtClean="0"/>
            </a:br>
            <a:endParaRPr lang="ru-RU" dirty="0" smtClean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899755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Вывод:</a:t>
            </a:r>
            <a:endParaRPr lang="ru-RU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158" y="1700808"/>
            <a:ext cx="8229600" cy="4753957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800" dirty="0" smtClean="0"/>
              <a:t>   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Исследовательская деятельность позволяет детям самим добывать информацию об изучаемых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облюбознательность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дошкольников, </a:t>
            </a:r>
          </a:p>
          <a:p>
            <a:pPr>
              <a:buNone/>
            </a:pP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развивая их познавательную </a:t>
            </a:r>
          </a:p>
          <a:p>
            <a:pPr>
              <a:buNone/>
            </a:pP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активность.ъектах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или явлениях, а педагогу сделать процесс обучения максимально эффективным и более полно удовлетворяющим естественную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pic>
        <p:nvPicPr>
          <p:cNvPr id="11266" name="Picture 2" descr="http://tishina.net/uploads/1327802961_gmain-tishina.net-28011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3933056"/>
            <a:ext cx="2476500" cy="2476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899755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27584" y="476672"/>
            <a:ext cx="7344816" cy="3024336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Благодарю за внимание!</a:t>
            </a:r>
            <a:endParaRPr lang="ru-RU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827584" y="4005064"/>
            <a:ext cx="5616624" cy="1752600"/>
          </a:xfrm>
        </p:spPr>
        <p:txBody>
          <a:bodyPr>
            <a:normAutofit/>
          </a:bodyPr>
          <a:lstStyle/>
          <a:p>
            <a:r>
              <a:rPr lang="ru-RU" sz="4400" b="1" i="1" dirty="0" smtClean="0">
                <a:solidFill>
                  <a:schemeClr val="tx2">
                    <a:lumMod val="75000"/>
                  </a:schemeClr>
                </a:solidFill>
              </a:rPr>
              <a:t>Желаю творческих успехов!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Актуальность</a:t>
            </a:r>
            <a:endParaRPr lang="ru-RU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1600200"/>
            <a:ext cx="6048672" cy="4972072"/>
          </a:xfrm>
        </p:spPr>
        <p:txBody>
          <a:bodyPr>
            <a:normAutofit/>
          </a:bodyPr>
          <a:lstStyle/>
          <a:p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Детское экспериментирование – один из методов познавательного развития детей. Неутолимая жажда новых впечатлений, любознательность, постоянное стремление экспериментировать, самостоятельно искать новые сведения о мире традиционно рассматриваются как важнейшие черты детского поведения.</a:t>
            </a:r>
          </a:p>
          <a:p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Исследовательская активность – естественное состояние ребенка, он настроен на познание мира, он хочет все знать, исследовать, открыть, изучить – значит сделать шаг в неизведанное. Это огромная возможность для детей думать, пробовать, экспериментировать, а самое главное </a:t>
            </a:r>
            <a:r>
              <a:rPr lang="ru-RU" sz="1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самовыражаться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ctr">
              <a:buNone/>
            </a:pPr>
            <a:endParaRPr lang="ru-RU" sz="2000" b="1" dirty="0" smtClean="0"/>
          </a:p>
          <a:p>
            <a:pPr algn="ctr">
              <a:buNone/>
            </a:pPr>
            <a:r>
              <a:rPr lang="ru-RU" sz="2000" b="1" dirty="0" smtClean="0"/>
              <a:t>С введением ФГОС дошкольного образования  исследовательская деятельность дошкольников получила новый толчок в развитии.</a:t>
            </a:r>
          </a:p>
          <a:p>
            <a:endParaRPr lang="ru-RU" sz="1400" dirty="0" smtClean="0"/>
          </a:p>
          <a:p>
            <a:pPr marL="0" indent="0">
              <a:buNone/>
            </a:pPr>
            <a:endParaRPr lang="ru-RU" sz="1400" dirty="0"/>
          </a:p>
        </p:txBody>
      </p:sp>
      <p:pic>
        <p:nvPicPr>
          <p:cNvPr id="1028" name="Picture 4" descr="http://vologda-portal.ru/upload/iblock/e2b/shkola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2342" b="100000" l="18453" r="89807">
                        <a14:foregroundMark x1="44991" y1="86651" x2="44991" y2="8665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2505096"/>
            <a:ext cx="5419725" cy="4067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1700808"/>
            <a:ext cx="8032406" cy="4896833"/>
          </a:xfrm>
        </p:spPr>
        <p:txBody>
          <a:bodyPr>
            <a:normAutofit/>
          </a:bodyPr>
          <a:lstStyle/>
          <a:p>
            <a:pPr algn="just"/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C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оздать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 условия развития ребенка, открывающие возможности для его позитивной социализации и личностного развития. </a:t>
            </a:r>
          </a:p>
          <a:p>
            <a:pPr algn="just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Метод экспериментирования способствует становлению целостной картины мира ребенка дошкольного возраста, способствует формированию у детей познавательного интереса, развивает наблюдательность и мыслительную деятельность. </a:t>
            </a:r>
          </a:p>
          <a:p>
            <a:pPr algn="just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В детском саду экспериментирование является тем методом образования, который позволяет ребенку моделировать в своем сознании картину мира, основанную на собственных наблюдениях и опытах.</a:t>
            </a:r>
          </a:p>
          <a:p>
            <a:pPr algn="just"/>
            <a:endParaRPr lang="ru-RU" sz="2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67544" y="301178"/>
            <a:ext cx="8208912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ФГОС</a:t>
            </a:r>
            <a:r>
              <a:rPr lang="ru-RU" sz="4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требует </a:t>
            </a:r>
            <a:endParaRPr lang="ru-RU" sz="4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Образовательный продукт содержит методические рекомендации по:</a:t>
            </a:r>
            <a:endParaRPr lang="ru-RU" sz="36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2276872"/>
            <a:ext cx="8229600" cy="4106455"/>
          </a:xfrm>
        </p:spPr>
        <p:txBody>
          <a:bodyPr>
            <a:noAutofit/>
          </a:bodyPr>
          <a:lstStyle/>
          <a:p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организации познавательно - исследовательской деятельности</a:t>
            </a:r>
          </a:p>
          <a:p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оборудованию уголка детского экспериментирования</a:t>
            </a:r>
          </a:p>
          <a:p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работе с родителями</a:t>
            </a:r>
          </a:p>
          <a:p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 также опыты и эксперименты для детей младшего дошкольного возраста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Autofit/>
          </a:bodyPr>
          <a:lstStyle/>
          <a:p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Опыты и эксперименты с растениями</a:t>
            </a:r>
            <a:endParaRPr lang="ru-RU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1654676"/>
            <a:ext cx="3188676" cy="2391507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2918" y="4310638"/>
            <a:ext cx="3431326" cy="2223473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0938" y="4283221"/>
            <a:ext cx="3101306" cy="2250890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2918" y="1502404"/>
            <a:ext cx="3431326" cy="25734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81976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Опыты с предметами</a:t>
            </a:r>
            <a:endParaRPr lang="ru-RU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8212" y="1797321"/>
            <a:ext cx="2736304" cy="2279751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4293096"/>
            <a:ext cx="2812916" cy="2067576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5686"/>
          <a:stretch/>
        </p:blipFill>
        <p:spPr>
          <a:xfrm>
            <a:off x="4788024" y="1743875"/>
            <a:ext cx="3096344" cy="46225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80856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Опыты с жидкостями</a:t>
            </a:r>
            <a:endParaRPr lang="ru-RU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Рисунок 7" descr="IMG_20160118_10430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076056" y="4161804"/>
            <a:ext cx="2952328" cy="2219524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660" b="41934"/>
          <a:stretch/>
        </p:blipFill>
        <p:spPr>
          <a:xfrm>
            <a:off x="683568" y="1646384"/>
            <a:ext cx="3024336" cy="2286671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4801"/>
          <a:stretch/>
        </p:blipFill>
        <p:spPr>
          <a:xfrm>
            <a:off x="5076056" y="1646385"/>
            <a:ext cx="2952328" cy="2286671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4161803"/>
            <a:ext cx="3024336" cy="2219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40238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Развивающая среда</a:t>
            </a:r>
            <a:endParaRPr lang="ru-RU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76" name="Picture 4" descr="C:\Users\эксперт\Desktop\фото уголка экспериментов\SDC1457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3269" y="1556792"/>
            <a:ext cx="3477508" cy="2591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" y="1556792"/>
            <a:ext cx="3676207" cy="2591025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15816" y="4286971"/>
            <a:ext cx="3676207" cy="21642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06347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Развивающая среда</a:t>
            </a:r>
            <a:endParaRPr lang="ru-RU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F:\DCIM\100SSCAM\SDC1446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391" y="1844824"/>
            <a:ext cx="3165676" cy="23742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F:\DCIM\100SSCAM\SDC14469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5562110" y="2080857"/>
            <a:ext cx="3600401" cy="27003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F:\DCIM\100SSCAM\SDC14472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3338644" y="3957273"/>
            <a:ext cx="3007772" cy="22558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887452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362</TotalTime>
  <Words>284</Words>
  <Application>Microsoft Office PowerPoint</Application>
  <PresentationFormat>Экран (4:3)</PresentationFormat>
  <Paragraphs>41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Тема Office</vt:lpstr>
      <vt:lpstr>Организация экспериментирования как средство повышения познавательной активности детей в соответствии с ФГОС дошкольного образования: опыты и эксперименты для детей младшего дошкольного возраста</vt:lpstr>
      <vt:lpstr>Актуальность</vt:lpstr>
      <vt:lpstr>Презентация PowerPoint</vt:lpstr>
      <vt:lpstr>Образовательный продукт содержит методические рекомендации по:</vt:lpstr>
      <vt:lpstr>Опыты и эксперименты с растениями</vt:lpstr>
      <vt:lpstr>Опыты с предметами</vt:lpstr>
      <vt:lpstr>Опыты с жидкостями</vt:lpstr>
      <vt:lpstr>Развивающая среда</vt:lpstr>
      <vt:lpstr>Развивающая среда</vt:lpstr>
      <vt:lpstr>Ожидаемый результат:</vt:lpstr>
      <vt:lpstr>Целевая аудитория:</vt:lpstr>
      <vt:lpstr>Вывод:</vt:lpstr>
      <vt:lpstr>Благодарю за внимание!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Corowina</dc:creator>
  <cp:lastModifiedBy>User</cp:lastModifiedBy>
  <cp:revision>49</cp:revision>
  <dcterms:created xsi:type="dcterms:W3CDTF">2013-02-09T17:45:17Z</dcterms:created>
  <dcterms:modified xsi:type="dcterms:W3CDTF">2024-10-06T14:22:06Z</dcterms:modified>
</cp:coreProperties>
</file>