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2" r:id="rId3"/>
    <p:sldId id="259" r:id="rId4"/>
    <p:sldId id="258" r:id="rId5"/>
    <p:sldId id="263" r:id="rId6"/>
    <p:sldId id="264" r:id="rId7"/>
    <p:sldId id="266" r:id="rId8"/>
    <p:sldId id="260" r:id="rId9"/>
    <p:sldId id="267" r:id="rId10"/>
    <p:sldId id="261" r:id="rId11"/>
    <p:sldId id="270" r:id="rId12"/>
    <p:sldId id="268" r:id="rId13"/>
    <p:sldId id="269" r:id="rId14"/>
    <p:sldId id="271" r:id="rId15"/>
    <p:sldId id="273" r:id="rId16"/>
    <p:sldId id="274" r:id="rId17"/>
    <p:sldId id="275" r:id="rId18"/>
    <p:sldId id="276" r:id="rId19"/>
    <p:sldId id="277" r:id="rId20"/>
    <p:sldId id="279" r:id="rId21"/>
    <p:sldId id="272" r:id="rId22"/>
    <p:sldId id="278" r:id="rId23"/>
    <p:sldId id="280" r:id="rId24"/>
    <p:sldId id="282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4E5F8"/>
    <a:srgbClr val="F1FCFE"/>
    <a:srgbClr val="DBF6FE"/>
    <a:srgbClr val="6BC5C3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06" autoAdjust="0"/>
    <p:restoredTop sz="94660"/>
  </p:normalViewPr>
  <p:slideViewPr>
    <p:cSldViewPr snapToGrid="0">
      <p:cViewPr>
        <p:scale>
          <a:sx n="60" d="100"/>
          <a:sy n="60" d="100"/>
        </p:scale>
        <p:origin x="-1692" y="-3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2"/>
  <c:chart>
    <c:title>
      <c:tx>
        <c:rich>
          <a:bodyPr/>
          <a:lstStyle/>
          <a:p>
            <a: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defRPr>
            </a:pPr>
            <a:r>
              <a:rPr lang="ru-RU" dirty="0" smtClean="0">
                <a:solidFill>
                  <a:srgbClr val="F1FC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dirty="0">
                <a:solidFill>
                  <a:srgbClr val="F1FC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Почему у </a:t>
            </a:r>
            <a:r>
              <a:rPr lang="ru-RU" dirty="0" smtClean="0">
                <a:solidFill>
                  <a:srgbClr val="F1FC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кошек</a:t>
            </a:r>
          </a:p>
          <a:p>
            <a: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defRPr>
            </a:pPr>
            <a:r>
              <a:rPr lang="ru-RU" dirty="0" smtClean="0">
                <a:solidFill>
                  <a:srgbClr val="F1FC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solidFill>
                  <a:srgbClr val="F1FC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глаза светятся?"</a:t>
            </a:r>
          </a:p>
        </c:rich>
      </c:tx>
      <c:layout>
        <c:manualLayout>
          <c:xMode val="edge"/>
          <c:yMode val="edge"/>
          <c:x val="1.4232627120578675E-2"/>
          <c:y val="3.8951141138666885E-2"/>
        </c:manualLayout>
      </c:layout>
    </c:title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Результаты анкетирования "Какой образ ярче?"</c:v>
                </c:pt>
              </c:strCache>
            </c:strRef>
          </c:tx>
          <c:dLbls>
            <c:dLbl>
              <c:idx val="0"/>
              <c:layout>
                <c:manualLayout>
                  <c:x val="-0.11121237923355133"/>
                  <c:y val="-0.22816911979139901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>
                        <a:solidFill>
                          <a:srgbClr val="F1FCFE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rPr>
                      <a:t>1</a:t>
                    </a:r>
                    <a:r>
                      <a:rPr lang="ru-RU" dirty="0" smtClean="0"/>
                      <a:t>1</a:t>
                    </a:r>
                    <a:endParaRPr lang="en-US" dirty="0"/>
                  </a:p>
                </c:rich>
              </c:tx>
              <c:showVal val="1"/>
            </c:dLbl>
            <c:dLbl>
              <c:idx val="1"/>
              <c:layout>
                <c:manualLayout>
                  <c:x val="-1.248831278422248E-2"/>
                  <c:y val="-7.5541991567465674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>
                        <a:solidFill>
                          <a:srgbClr val="F1FCFE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rPr>
                      <a:t>7</a:t>
                    </a:r>
                    <a:endParaRPr lang="en-US" dirty="0"/>
                  </a:p>
                </c:rich>
              </c:tx>
              <c:showVal val="1"/>
            </c:dLbl>
            <c:dLbl>
              <c:idx val="2"/>
              <c:layout>
                <c:manualLayout>
                  <c:x val="-9.7665137663547272E-3"/>
                  <c:y val="2.7788562554241194E-2"/>
                </c:manualLayout>
              </c:layout>
              <c:showVal val="1"/>
            </c:dLbl>
            <c:dLbl>
              <c:idx val="3"/>
              <c:layout>
                <c:manualLayout>
                  <c:x val="9.5118807194939722E-7"/>
                  <c:y val="1.2333148284137259E-2"/>
                </c:manualLayout>
              </c:layout>
              <c:showVal val="1"/>
            </c:dLbl>
            <c:txPr>
              <a:bodyPr/>
              <a:lstStyle/>
              <a:p>
                <a:pPr>
                  <a:defRPr>
                    <a:solidFill>
                      <a:srgbClr val="F1FCF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Лист1!$A$2:$A$5</c:f>
              <c:strCache>
                <c:ptCount val="4"/>
                <c:pt idx="0">
                  <c:v>Не знаю</c:v>
                </c:pt>
                <c:pt idx="1">
                  <c:v>Лучше видят ночью</c:v>
                </c:pt>
                <c:pt idx="2">
                  <c:v>Стеклянные глаза</c:v>
                </c:pt>
                <c:pt idx="3">
                  <c:v>Едят рыбу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11</c:v>
                </c:pt>
                <c:pt idx="1">
                  <c:v>7</c:v>
                </c:pt>
                <c:pt idx="2">
                  <c:v>2</c:v>
                </c:pt>
                <c:pt idx="3">
                  <c:v>1</c:v>
                </c:pt>
              </c:numCache>
            </c:numRef>
          </c:val>
        </c:ser>
        <c:firstSliceAng val="0"/>
      </c:pieChart>
    </c:plotArea>
    <c:legend>
      <c:legendPos val="r"/>
      <c:layout>
        <c:manualLayout>
          <c:xMode val="edge"/>
          <c:yMode val="edge"/>
          <c:x val="0.61189858711710665"/>
          <c:y val="7.4662052047415772E-2"/>
          <c:w val="0.36957407967225586"/>
          <c:h val="0.75260858936750563"/>
        </c:manualLayout>
      </c:layout>
      <c:txPr>
        <a:bodyPr/>
        <a:lstStyle/>
        <a:p>
          <a:pPr>
            <a:defRPr>
              <a:solidFill>
                <a:srgbClr val="F1FCF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pPr/>
              <a:t>11/26/2023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439142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pPr/>
              <a:t>11/26/2023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14943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pPr/>
              <a:t>11/26/2023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88002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pPr/>
              <a:t>11/26/2023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554643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pPr/>
              <a:t>11/26/2023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52076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pPr/>
              <a:t>11/26/2023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50743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pPr/>
              <a:t>11/26/2023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710971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pPr/>
              <a:t>11/26/2023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910732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pPr/>
              <a:t>11/26/2023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461370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pPr/>
              <a:t>11/26/2023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488783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pPr/>
              <a:t>11/26/2023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672765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E7815E-F7B8-4E93-9F6C-89F6C3C8DBB8}" type="datetimeFigureOut">
              <a:rPr lang="en-US" smtClean="0"/>
              <a:pPr/>
              <a:t>11/26/2023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837FF7-5919-41BF-8DD0-96FAEA1BD9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57459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Relationship Id="rId9" Type="http://schemas.openxmlformats.org/officeDocument/2006/relationships/image" Target="../media/image60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eg"/><Relationship Id="rId3" Type="http://schemas.openxmlformats.org/officeDocument/2006/relationships/image" Target="../media/image85.jpeg"/><Relationship Id="rId7" Type="http://schemas.openxmlformats.org/officeDocument/2006/relationships/image" Target="../media/image89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Relationship Id="rId9" Type="http://schemas.openxmlformats.org/officeDocument/2006/relationships/image" Target="../media/image91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eg"/><Relationship Id="rId3" Type="http://schemas.openxmlformats.org/officeDocument/2006/relationships/image" Target="../media/image93.jpeg"/><Relationship Id="rId7" Type="http://schemas.openxmlformats.org/officeDocument/2006/relationships/image" Target="../media/image97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D:\&#1055;&#1086;&#1095;&#1077;&#1084;&#1091;%20&#1091;%20&#1082;&#1086;&#1096;&#1077;&#1082;%20&#1075;&#1083;&#1072;&#1079;&#1072;%20&#1089;&#1074;&#1077;&#1090;&#1103;&#1090;&#1089;&#1103;%20&#1041;&#1072;&#1075;&#1072;&#1091;&#1090;&#1076;&#1080;&#1085;&#1086;&#1074;&#1072;%20&#1040;&#1084;&#1080;&#1085;&#1072;%20&#1050;&#1086;&#1090;&#1088;&#1091;&#1093;&#1086;&#1074;&#1072;%20&#1045;&#1074;&#1072;\&#1082;&#1086;&#1096;&#1082;&#1080;.avi" TargetMode="External"/><Relationship Id="rId4" Type="http://schemas.openxmlformats.org/officeDocument/2006/relationships/image" Target="../media/image10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10" Type="http://schemas.openxmlformats.org/officeDocument/2006/relationships/image" Target="../media/image21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10" Type="http://schemas.openxmlformats.org/officeDocument/2006/relationships/image" Target="../media/image41.jpeg"/><Relationship Id="rId4" Type="http://schemas.openxmlformats.org/officeDocument/2006/relationships/image" Target="../media/image35.jpeg"/><Relationship Id="rId9" Type="http://schemas.openxmlformats.org/officeDocument/2006/relationships/image" Target="../media/image4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1257" y="394790"/>
            <a:ext cx="8490856" cy="2387600"/>
          </a:xfrm>
        </p:spPr>
        <p:txBody>
          <a:bodyPr/>
          <a:lstStyle/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  <a:latin typeface="+mn-lt"/>
              </a:rPr>
              <a:t>«КОШАЧЬИ ФОНАРИКИ»</a:t>
            </a:r>
            <a:endParaRPr lang="en-US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1744948" y="0"/>
            <a:ext cx="1238537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Структурное подразделение детский сад «Золотой петушок»</a:t>
            </a:r>
          </a:p>
          <a:p>
            <a:pPr algn="ctr"/>
            <a:r>
              <a:rPr lang="ru-RU" alt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ГБОУ Самарской области средней общеобразовательной школы №2 </a:t>
            </a:r>
          </a:p>
          <a:p>
            <a:pPr algn="ctr"/>
            <a:r>
              <a:rPr lang="ru-RU" alt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п.г.т. Усть-Кинельский городского округа Кинель Самарской области</a:t>
            </a:r>
          </a:p>
          <a:p>
            <a:pPr algn="ctr"/>
            <a:r>
              <a:rPr lang="en-US" alt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XI </a:t>
            </a:r>
            <a:r>
              <a:rPr lang="ru-RU" alt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окружной конкурс исследовательских работ и творческих проектов </a:t>
            </a:r>
          </a:p>
          <a:p>
            <a:pPr algn="ctr"/>
            <a:r>
              <a:rPr lang="ru-RU" alt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 Я-исследователь-202</a:t>
            </a:r>
            <a:r>
              <a:rPr lang="en-US" alt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alt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»  </a:t>
            </a:r>
          </a:p>
          <a:p>
            <a:pPr algn="ctr"/>
            <a:endParaRPr lang="ru-RU" altLang="ru-RU" sz="1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alt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Направление: «Естествознание»</a:t>
            </a:r>
          </a:p>
        </p:txBody>
      </p:sp>
      <p:pic>
        <p:nvPicPr>
          <p:cNvPr id="10" name="Рисунок 9" descr="IMG_20231112_142853.jpg"/>
          <p:cNvPicPr>
            <a:picLocks noChangeAspect="1"/>
          </p:cNvPicPr>
          <p:nvPr/>
        </p:nvPicPr>
        <p:blipFill>
          <a:blip r:embed="rId2" cstate="print"/>
          <a:srcRect l="9619" t="7429" r="15460" b="9333"/>
          <a:stretch>
            <a:fillRect/>
          </a:stretch>
        </p:blipFill>
        <p:spPr>
          <a:xfrm>
            <a:off x="4722570" y="3631477"/>
            <a:ext cx="1728361" cy="25603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Рисунок 11" descr="IMG-953e39bdb2b574a5e59c797366293732-V — копия.jpg"/>
          <p:cNvPicPr>
            <a:picLocks noChangeAspect="1"/>
          </p:cNvPicPr>
          <p:nvPr/>
        </p:nvPicPr>
        <p:blipFill>
          <a:blip r:embed="rId3" cstate="print"/>
          <a:srcRect l="20981" t="11635" r="1583" b="11982"/>
          <a:stretch>
            <a:fillRect/>
          </a:stretch>
        </p:blipFill>
        <p:spPr>
          <a:xfrm>
            <a:off x="222069" y="3239590"/>
            <a:ext cx="2129245" cy="14013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Рисунок 12" descr="IMG_20231116_160247.jpg"/>
          <p:cNvPicPr>
            <a:picLocks noChangeAspect="1"/>
          </p:cNvPicPr>
          <p:nvPr/>
        </p:nvPicPr>
        <p:blipFill>
          <a:blip r:embed="rId4" cstate="print"/>
          <a:srcRect l="6538" t="5673" r="11923" b="10673"/>
          <a:stretch>
            <a:fillRect/>
          </a:stretch>
        </p:blipFill>
        <p:spPr>
          <a:xfrm>
            <a:off x="6700436" y="3135088"/>
            <a:ext cx="2234558" cy="15283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5" name="TextBox 14"/>
          <p:cNvSpPr txBox="1"/>
          <p:nvPr/>
        </p:nvSpPr>
        <p:spPr>
          <a:xfrm>
            <a:off x="0" y="6214535"/>
            <a:ext cx="932688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Руководители:  </a:t>
            </a:r>
          </a:p>
          <a:p>
            <a:pPr algn="ctr"/>
            <a:r>
              <a:rPr lang="ru-RU" alt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Головкина Татьяна Александровна,   Кузнецова Людмила Геннадьевна</a:t>
            </a:r>
          </a:p>
          <a:p>
            <a:pPr algn="ctr"/>
            <a:endParaRPr lang="ru-RU" altLang="ru-RU" sz="1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Рисунок 16" descr="20231107_190016.jpg"/>
          <p:cNvPicPr>
            <a:picLocks noChangeAspect="1"/>
          </p:cNvPicPr>
          <p:nvPr/>
        </p:nvPicPr>
        <p:blipFill>
          <a:blip r:embed="rId5" cstate="print"/>
          <a:srcRect l="28159" t="10857" r="13683" b="23619"/>
          <a:stretch>
            <a:fillRect/>
          </a:stretch>
        </p:blipFill>
        <p:spPr>
          <a:xfrm>
            <a:off x="2651761" y="3644537"/>
            <a:ext cx="1672046" cy="25117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8" name="TextBox 17"/>
          <p:cNvSpPr txBox="1"/>
          <p:nvPr/>
        </p:nvSpPr>
        <p:spPr>
          <a:xfrm>
            <a:off x="4630050" y="4084362"/>
            <a:ext cx="542399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altLang="ru-RU" sz="1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alt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Тишка</a:t>
            </a:r>
            <a:endParaRPr lang="ru-RU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ru-RU" altLang="ru-RU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2024742" y="4023402"/>
            <a:ext cx="542399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altLang="ru-RU" sz="1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alt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Лайк</a:t>
            </a:r>
            <a:endParaRPr lang="ru-RU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ru-RU" altLang="ru-RU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721386" y="2468923"/>
            <a:ext cx="54239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altLang="ru-RU" sz="1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alt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Авторы: </a:t>
            </a:r>
          </a:p>
          <a:p>
            <a:pPr algn="ctr"/>
            <a:r>
              <a:rPr lang="ru-RU" alt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Багаутдинова Амина,      Котрухова Ева</a:t>
            </a:r>
            <a:endParaRPr lang="ru-RU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ru-RU" altLang="ru-RU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Рисунок 13" descr="20231109_123003.jpg"/>
          <p:cNvPicPr>
            <a:picLocks noChangeAspect="1"/>
          </p:cNvPicPr>
          <p:nvPr/>
        </p:nvPicPr>
        <p:blipFill>
          <a:blip r:embed="rId6" cstate="print"/>
          <a:srcRect l="5571" t="8011" r="20143"/>
          <a:stretch>
            <a:fillRect/>
          </a:stretch>
        </p:blipFill>
        <p:spPr>
          <a:xfrm>
            <a:off x="6753497" y="4968770"/>
            <a:ext cx="2155372" cy="12304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Рисунок 15" descr="20231109_134221.jpg"/>
          <p:cNvPicPr>
            <a:picLocks noChangeAspect="1"/>
          </p:cNvPicPr>
          <p:nvPr/>
        </p:nvPicPr>
        <p:blipFill>
          <a:blip r:embed="rId7" cstate="print"/>
          <a:srcRect l="18143" r="26428" b="10800"/>
          <a:stretch>
            <a:fillRect/>
          </a:stretch>
        </p:blipFill>
        <p:spPr>
          <a:xfrm>
            <a:off x="352697" y="4868511"/>
            <a:ext cx="1959429" cy="14536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399436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231109_133717.jpg"/>
          <p:cNvPicPr>
            <a:picLocks noChangeAspect="1"/>
          </p:cNvPicPr>
          <p:nvPr/>
        </p:nvPicPr>
        <p:blipFill>
          <a:blip r:embed="rId2" cstate="print"/>
          <a:srcRect l="9727" r="33739"/>
          <a:stretch>
            <a:fillRect/>
          </a:stretch>
        </p:blipFill>
        <p:spPr>
          <a:xfrm>
            <a:off x="2981136" y="3868971"/>
            <a:ext cx="3040841" cy="24795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443970" y="0"/>
            <a:ext cx="828220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  СОВЕТОМ  В ВЕТ.КЛИНИКУ СамГАУ…</a:t>
            </a:r>
          </a:p>
        </p:txBody>
      </p:sp>
      <p:pic>
        <p:nvPicPr>
          <p:cNvPr id="4" name="Рисунок 3" descr="20231109_134333.jpg"/>
          <p:cNvPicPr>
            <a:picLocks noChangeAspect="1"/>
          </p:cNvPicPr>
          <p:nvPr/>
        </p:nvPicPr>
        <p:blipFill>
          <a:blip r:embed="rId3" cstate="print"/>
          <a:srcRect l="24429" r="5714" b="2433"/>
          <a:stretch>
            <a:fillRect/>
          </a:stretch>
        </p:blipFill>
        <p:spPr>
          <a:xfrm>
            <a:off x="253761" y="679269"/>
            <a:ext cx="3756535" cy="24187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 descr="20231109_133544.jpg"/>
          <p:cNvPicPr>
            <a:picLocks noChangeAspect="1"/>
          </p:cNvPicPr>
          <p:nvPr/>
        </p:nvPicPr>
        <p:blipFill>
          <a:blip r:embed="rId4" cstate="print"/>
          <a:srcRect l="16857" t="11729" r="15000" b="883"/>
          <a:stretch>
            <a:fillRect/>
          </a:stretch>
        </p:blipFill>
        <p:spPr>
          <a:xfrm>
            <a:off x="182878" y="3213464"/>
            <a:ext cx="2695673" cy="15936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 descr="20231109_133614.jpg"/>
          <p:cNvPicPr>
            <a:picLocks noChangeAspect="1"/>
          </p:cNvPicPr>
          <p:nvPr/>
        </p:nvPicPr>
        <p:blipFill>
          <a:blip r:embed="rId5" cstate="print"/>
          <a:srcRect l="17286" r="15143"/>
          <a:stretch>
            <a:fillRect/>
          </a:stretch>
        </p:blipFill>
        <p:spPr>
          <a:xfrm>
            <a:off x="189855" y="4911633"/>
            <a:ext cx="2631721" cy="17954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 descr="20231109_133651.jpg"/>
          <p:cNvPicPr>
            <a:picLocks noChangeAspect="1"/>
          </p:cNvPicPr>
          <p:nvPr/>
        </p:nvPicPr>
        <p:blipFill>
          <a:blip r:embed="rId6" cstate="print"/>
          <a:srcRect l="26714" r="31286"/>
          <a:stretch>
            <a:fillRect/>
          </a:stretch>
        </p:blipFill>
        <p:spPr>
          <a:xfrm>
            <a:off x="6186268" y="3616328"/>
            <a:ext cx="2774852" cy="30457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Рисунок 11" descr="20231109_133736.jpg"/>
          <p:cNvPicPr>
            <a:picLocks noChangeAspect="1"/>
          </p:cNvPicPr>
          <p:nvPr/>
        </p:nvPicPr>
        <p:blipFill>
          <a:blip r:embed="rId7" cstate="print"/>
          <a:srcRect l="11143" r="12286" b="-356"/>
          <a:stretch>
            <a:fillRect/>
          </a:stretch>
        </p:blipFill>
        <p:spPr>
          <a:xfrm>
            <a:off x="4219303" y="642041"/>
            <a:ext cx="4728755" cy="28571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трелка вниз 8"/>
          <p:cNvSpPr/>
          <p:nvPr/>
        </p:nvSpPr>
        <p:spPr>
          <a:xfrm>
            <a:off x="7410734" y="1924334"/>
            <a:ext cx="382138" cy="586854"/>
          </a:xfrm>
          <a:prstGeom prst="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 descr="20231109_133750.jpg"/>
          <p:cNvPicPr>
            <a:picLocks noChangeAspect="1"/>
          </p:cNvPicPr>
          <p:nvPr/>
        </p:nvPicPr>
        <p:blipFill>
          <a:blip r:embed="rId2" cstate="print"/>
          <a:srcRect l="16418" r="16866"/>
          <a:stretch>
            <a:fillRect/>
          </a:stretch>
        </p:blipFill>
        <p:spPr>
          <a:xfrm>
            <a:off x="72293" y="491320"/>
            <a:ext cx="4226753" cy="29206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Рисунок 15" descr="20231109_133755.jpg"/>
          <p:cNvPicPr>
            <a:picLocks noChangeAspect="1"/>
          </p:cNvPicPr>
          <p:nvPr/>
        </p:nvPicPr>
        <p:blipFill>
          <a:blip r:embed="rId3" cstate="print"/>
          <a:srcRect l="14852" r="15512" b="11095"/>
          <a:stretch>
            <a:fillRect/>
          </a:stretch>
        </p:blipFill>
        <p:spPr>
          <a:xfrm>
            <a:off x="4435520" y="529738"/>
            <a:ext cx="4549259" cy="26774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Рисунок 16" descr="20231109_133827.jpg"/>
          <p:cNvPicPr>
            <a:picLocks noChangeAspect="1"/>
          </p:cNvPicPr>
          <p:nvPr/>
        </p:nvPicPr>
        <p:blipFill>
          <a:blip r:embed="rId4" cstate="print"/>
          <a:srcRect l="14325" r="12836"/>
          <a:stretch>
            <a:fillRect/>
          </a:stretch>
        </p:blipFill>
        <p:spPr>
          <a:xfrm>
            <a:off x="157221" y="3657600"/>
            <a:ext cx="4291191" cy="27159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Рисунок 17" descr="20231109_134221.jpg"/>
          <p:cNvPicPr>
            <a:picLocks noChangeAspect="1"/>
          </p:cNvPicPr>
          <p:nvPr/>
        </p:nvPicPr>
        <p:blipFill>
          <a:blip r:embed="rId5" cstate="print"/>
          <a:srcRect l="16716" r="21194"/>
          <a:stretch>
            <a:fillRect/>
          </a:stretch>
        </p:blipFill>
        <p:spPr>
          <a:xfrm>
            <a:off x="4599295" y="3370997"/>
            <a:ext cx="4446630" cy="33015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231123_071123.jpg"/>
          <p:cNvPicPr>
            <a:picLocks noChangeAspect="1"/>
          </p:cNvPicPr>
          <p:nvPr/>
        </p:nvPicPr>
        <p:blipFill>
          <a:blip r:embed="rId2" cstate="print">
            <a:lum bright="-20000"/>
          </a:blip>
          <a:stretch>
            <a:fillRect/>
          </a:stretch>
        </p:blipFill>
        <p:spPr>
          <a:xfrm>
            <a:off x="177421" y="216449"/>
            <a:ext cx="2770495" cy="1847468"/>
          </a:xfrm>
          <a:prstGeom prst="rect">
            <a:avLst/>
          </a:prstGeom>
        </p:spPr>
      </p:pic>
      <p:pic>
        <p:nvPicPr>
          <p:cNvPr id="3" name="Рисунок 2" descr="20231123_071146.jpg"/>
          <p:cNvPicPr>
            <a:picLocks noChangeAspect="1"/>
          </p:cNvPicPr>
          <p:nvPr/>
        </p:nvPicPr>
        <p:blipFill>
          <a:blip r:embed="rId3" cstate="print">
            <a:lum bright="-20000"/>
          </a:blip>
          <a:srcRect l="1940" r="4030"/>
          <a:stretch>
            <a:fillRect/>
          </a:stretch>
        </p:blipFill>
        <p:spPr>
          <a:xfrm>
            <a:off x="3248168" y="243049"/>
            <a:ext cx="2593075" cy="1839366"/>
          </a:xfrm>
          <a:prstGeom prst="rect">
            <a:avLst/>
          </a:prstGeom>
        </p:spPr>
      </p:pic>
      <p:pic>
        <p:nvPicPr>
          <p:cNvPr id="4" name="Рисунок 3" descr="20231123_071215.jpg"/>
          <p:cNvPicPr>
            <a:picLocks noChangeAspect="1"/>
          </p:cNvPicPr>
          <p:nvPr/>
        </p:nvPicPr>
        <p:blipFill>
          <a:blip r:embed="rId4" cstate="print">
            <a:lum bright="-20000"/>
          </a:blip>
          <a:srcRect r="2836"/>
          <a:stretch>
            <a:fillRect/>
          </a:stretch>
        </p:blipFill>
        <p:spPr>
          <a:xfrm>
            <a:off x="6176997" y="215735"/>
            <a:ext cx="2707696" cy="1858725"/>
          </a:xfrm>
          <a:prstGeom prst="rect">
            <a:avLst/>
          </a:prstGeom>
        </p:spPr>
      </p:pic>
      <p:pic>
        <p:nvPicPr>
          <p:cNvPr id="5" name="Рисунок 4" descr="20231123_071233.jpg"/>
          <p:cNvPicPr>
            <a:picLocks noChangeAspect="1"/>
          </p:cNvPicPr>
          <p:nvPr/>
        </p:nvPicPr>
        <p:blipFill>
          <a:blip r:embed="rId5" cstate="print">
            <a:lum bright="-20000"/>
          </a:blip>
          <a:srcRect l="1791" r="3284"/>
          <a:stretch>
            <a:fillRect/>
          </a:stretch>
        </p:blipFill>
        <p:spPr>
          <a:xfrm>
            <a:off x="6162483" y="2510052"/>
            <a:ext cx="2722208" cy="1911823"/>
          </a:xfrm>
          <a:prstGeom prst="rect">
            <a:avLst/>
          </a:prstGeom>
        </p:spPr>
      </p:pic>
      <p:pic>
        <p:nvPicPr>
          <p:cNvPr id="6" name="Рисунок 5" descr="20231123_071259.jpg"/>
          <p:cNvPicPr>
            <a:picLocks noChangeAspect="1"/>
          </p:cNvPicPr>
          <p:nvPr/>
        </p:nvPicPr>
        <p:blipFill>
          <a:blip r:embed="rId6" cstate="print">
            <a:lum bright="-20000"/>
          </a:blip>
          <a:srcRect r="7313"/>
          <a:stretch>
            <a:fillRect/>
          </a:stretch>
        </p:blipFill>
        <p:spPr>
          <a:xfrm>
            <a:off x="6254922" y="4760458"/>
            <a:ext cx="2582908" cy="1858706"/>
          </a:xfrm>
          <a:prstGeom prst="rect">
            <a:avLst/>
          </a:prstGeom>
        </p:spPr>
      </p:pic>
      <p:sp>
        <p:nvSpPr>
          <p:cNvPr id="7" name="Стрелка вправо 6"/>
          <p:cNvSpPr/>
          <p:nvPr/>
        </p:nvSpPr>
        <p:spPr>
          <a:xfrm>
            <a:off x="2702256" y="941696"/>
            <a:ext cx="518615" cy="341194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право 7"/>
          <p:cNvSpPr/>
          <p:nvPr/>
        </p:nvSpPr>
        <p:spPr>
          <a:xfrm>
            <a:off x="5679742" y="957618"/>
            <a:ext cx="518615" cy="341194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низ 8"/>
          <p:cNvSpPr/>
          <p:nvPr/>
        </p:nvSpPr>
        <p:spPr>
          <a:xfrm>
            <a:off x="7410734" y="1924334"/>
            <a:ext cx="382138" cy="586854"/>
          </a:xfrm>
          <a:prstGeom prst="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низ 9"/>
          <p:cNvSpPr/>
          <p:nvPr/>
        </p:nvSpPr>
        <p:spPr>
          <a:xfrm>
            <a:off x="7453952" y="4260376"/>
            <a:ext cx="382138" cy="586854"/>
          </a:xfrm>
          <a:prstGeom prst="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 descr="20231119_141418.jpg"/>
          <p:cNvPicPr>
            <a:picLocks noChangeAspect="1"/>
          </p:cNvPicPr>
          <p:nvPr/>
        </p:nvPicPr>
        <p:blipFill>
          <a:blip r:embed="rId7" cstate="print"/>
          <a:srcRect l="7009" r="10280" b="312"/>
          <a:stretch>
            <a:fillRect/>
          </a:stretch>
        </p:blipFill>
        <p:spPr>
          <a:xfrm>
            <a:off x="3131734" y="2238235"/>
            <a:ext cx="2491144" cy="22518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Рисунок 13" descr="IMG_20231113_204801.jpg"/>
          <p:cNvPicPr>
            <a:picLocks noChangeAspect="1"/>
          </p:cNvPicPr>
          <p:nvPr/>
        </p:nvPicPr>
        <p:blipFill>
          <a:blip r:embed="rId8" cstate="print"/>
          <a:srcRect l="10746" t="24677" r="46269" b="21487"/>
          <a:stretch>
            <a:fillRect/>
          </a:stretch>
        </p:blipFill>
        <p:spPr>
          <a:xfrm>
            <a:off x="293828" y="2180231"/>
            <a:ext cx="2490315" cy="23392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Рисунок 12" descr="IMG_20231116_155449.jpg"/>
          <p:cNvPicPr>
            <a:picLocks noChangeAspect="1"/>
          </p:cNvPicPr>
          <p:nvPr/>
        </p:nvPicPr>
        <p:blipFill>
          <a:blip r:embed="rId9" cstate="print"/>
          <a:srcRect t="22443" b="10776"/>
          <a:stretch>
            <a:fillRect/>
          </a:stretch>
        </p:blipFill>
        <p:spPr>
          <a:xfrm>
            <a:off x="1269242" y="4630768"/>
            <a:ext cx="4176215" cy="20916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88175" y="272955"/>
            <a:ext cx="96665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МОДЕЛИРОВАНИЕ  и  ОПЫТ</a:t>
            </a:r>
            <a:endParaRPr lang="ru-RU" sz="3200" dirty="0">
              <a:ln w="18415" cmpd="sng">
                <a:solidFill>
                  <a:schemeClr val="bg1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IMG_20231116_113037.jpg"/>
          <p:cNvPicPr>
            <a:picLocks noChangeAspect="1"/>
          </p:cNvPicPr>
          <p:nvPr/>
        </p:nvPicPr>
        <p:blipFill>
          <a:blip r:embed="rId2" cstate="print"/>
          <a:srcRect t="20498" b="26965"/>
          <a:stretch>
            <a:fillRect/>
          </a:stretch>
        </p:blipFill>
        <p:spPr>
          <a:xfrm>
            <a:off x="198746" y="191068"/>
            <a:ext cx="2513302" cy="17605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 descr="IMG_20231116_113111.jpg"/>
          <p:cNvPicPr>
            <a:picLocks noChangeAspect="1"/>
          </p:cNvPicPr>
          <p:nvPr/>
        </p:nvPicPr>
        <p:blipFill>
          <a:blip r:embed="rId3" cstate="print"/>
          <a:srcRect t="20795" b="7662"/>
          <a:stretch>
            <a:fillRect/>
          </a:stretch>
        </p:blipFill>
        <p:spPr>
          <a:xfrm>
            <a:off x="185099" y="2101755"/>
            <a:ext cx="2407975" cy="22969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 descr="IMG_20231116_113240.jpg"/>
          <p:cNvPicPr>
            <a:picLocks noChangeAspect="1"/>
          </p:cNvPicPr>
          <p:nvPr/>
        </p:nvPicPr>
        <p:blipFill>
          <a:blip r:embed="rId4" cstate="print"/>
          <a:srcRect t="13532" b="20199"/>
          <a:stretch>
            <a:fillRect/>
          </a:stretch>
        </p:blipFill>
        <p:spPr>
          <a:xfrm>
            <a:off x="259306" y="4544704"/>
            <a:ext cx="2418835" cy="21372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 descr="IMG_20231116_113545.jpg"/>
          <p:cNvPicPr>
            <a:picLocks noChangeAspect="1"/>
          </p:cNvPicPr>
          <p:nvPr/>
        </p:nvPicPr>
        <p:blipFill>
          <a:blip r:embed="rId5" cstate="print"/>
          <a:srcRect t="23159" b="10846"/>
          <a:stretch>
            <a:fillRect/>
          </a:stretch>
        </p:blipFill>
        <p:spPr>
          <a:xfrm>
            <a:off x="2859244" y="4572000"/>
            <a:ext cx="2354201" cy="20715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 descr="IMG_20231116_120812.jpg"/>
          <p:cNvPicPr>
            <a:picLocks noChangeAspect="1"/>
          </p:cNvPicPr>
          <p:nvPr/>
        </p:nvPicPr>
        <p:blipFill>
          <a:blip r:embed="rId6" cstate="print"/>
          <a:srcRect l="4405" b="28955"/>
          <a:stretch>
            <a:fillRect/>
          </a:stretch>
        </p:blipFill>
        <p:spPr>
          <a:xfrm>
            <a:off x="5336275" y="4612943"/>
            <a:ext cx="3603715" cy="20086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 descr="IMG_20231116_113847.jpg"/>
          <p:cNvPicPr>
            <a:picLocks noChangeAspect="1"/>
          </p:cNvPicPr>
          <p:nvPr/>
        </p:nvPicPr>
        <p:blipFill>
          <a:blip r:embed="rId7" cstate="print"/>
          <a:srcRect l="10597"/>
          <a:stretch>
            <a:fillRect/>
          </a:stretch>
        </p:blipFill>
        <p:spPr>
          <a:xfrm>
            <a:off x="2879677" y="1282890"/>
            <a:ext cx="2993433" cy="25111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 descr="IMG_20231116_120859.jpg"/>
          <p:cNvPicPr>
            <a:picLocks noChangeAspect="1"/>
          </p:cNvPicPr>
          <p:nvPr/>
        </p:nvPicPr>
        <p:blipFill>
          <a:blip r:embed="rId8" cstate="print"/>
          <a:srcRect l="9138" t="13138" b="27185"/>
          <a:stretch>
            <a:fillRect/>
          </a:stretch>
        </p:blipFill>
        <p:spPr>
          <a:xfrm>
            <a:off x="5991366" y="1187355"/>
            <a:ext cx="2986571" cy="26153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231107_182738.jpg"/>
          <p:cNvPicPr>
            <a:picLocks noChangeAspect="1"/>
          </p:cNvPicPr>
          <p:nvPr/>
        </p:nvPicPr>
        <p:blipFill>
          <a:blip r:embed="rId2" cstate="print"/>
          <a:srcRect l="1455" t="11625" r="15858"/>
          <a:stretch>
            <a:fillRect/>
          </a:stretch>
        </p:blipFill>
        <p:spPr>
          <a:xfrm rot="5400000">
            <a:off x="-118011" y="513800"/>
            <a:ext cx="3115700" cy="24975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Рисунок 2" descr="20231107_182810.jpg"/>
          <p:cNvPicPr>
            <a:picLocks noChangeAspect="1"/>
          </p:cNvPicPr>
          <p:nvPr/>
        </p:nvPicPr>
        <p:blipFill>
          <a:blip r:embed="rId3" cstate="print"/>
          <a:srcRect r="8759"/>
          <a:stretch>
            <a:fillRect/>
          </a:stretch>
        </p:blipFill>
        <p:spPr>
          <a:xfrm rot="5400000">
            <a:off x="2915776" y="486477"/>
            <a:ext cx="3121380" cy="25657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 descr="20231107_183103.jpg"/>
          <p:cNvPicPr>
            <a:picLocks noChangeAspect="1"/>
          </p:cNvPicPr>
          <p:nvPr/>
        </p:nvPicPr>
        <p:blipFill>
          <a:blip r:embed="rId4" cstate="print"/>
          <a:srcRect t="-1259"/>
          <a:stretch>
            <a:fillRect/>
          </a:stretch>
        </p:blipFill>
        <p:spPr>
          <a:xfrm rot="5400000">
            <a:off x="5890384" y="557040"/>
            <a:ext cx="3108938" cy="23610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 descr="20231107_185659.jpg"/>
          <p:cNvPicPr>
            <a:picLocks noChangeAspect="1"/>
          </p:cNvPicPr>
          <p:nvPr/>
        </p:nvPicPr>
        <p:blipFill>
          <a:blip r:embed="rId5" cstate="print"/>
          <a:srcRect t="5373" b="22388"/>
          <a:stretch>
            <a:fillRect/>
          </a:stretch>
        </p:blipFill>
        <p:spPr>
          <a:xfrm>
            <a:off x="204716" y="3470546"/>
            <a:ext cx="5800299" cy="31425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 descr="20231107_183135.jpg"/>
          <p:cNvPicPr>
            <a:picLocks noChangeAspect="1"/>
          </p:cNvPicPr>
          <p:nvPr/>
        </p:nvPicPr>
        <p:blipFill>
          <a:blip r:embed="rId6" cstate="print"/>
          <a:srcRect l="17463" t="9950" r="12388" b="7065"/>
          <a:stretch>
            <a:fillRect/>
          </a:stretch>
        </p:blipFill>
        <p:spPr>
          <a:xfrm rot="5400000">
            <a:off x="5970953" y="3637071"/>
            <a:ext cx="3145695" cy="27909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259307" y="0"/>
            <a:ext cx="96665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НАБЛЮДЕНИЕ  ЗА  СВЕЧЕНИЕМ  ГЛАЗ  КОТОВ</a:t>
            </a:r>
            <a:endParaRPr lang="ru-RU" sz="3200" dirty="0">
              <a:ln w="18415" cmpd="sng">
                <a:solidFill>
                  <a:schemeClr val="bg1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20231107_180040.jpg"/>
          <p:cNvPicPr>
            <a:picLocks noChangeAspect="1"/>
          </p:cNvPicPr>
          <p:nvPr/>
        </p:nvPicPr>
        <p:blipFill>
          <a:blip r:embed="rId2" cstate="print"/>
          <a:srcRect l="23993"/>
          <a:stretch>
            <a:fillRect/>
          </a:stretch>
        </p:blipFill>
        <p:spPr>
          <a:xfrm rot="5400000">
            <a:off x="252433" y="1405396"/>
            <a:ext cx="4277264" cy="42205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 descr="IMG_20231112_142204.jpg"/>
          <p:cNvPicPr>
            <a:picLocks noChangeAspect="1"/>
          </p:cNvPicPr>
          <p:nvPr/>
        </p:nvPicPr>
        <p:blipFill>
          <a:blip r:embed="rId3" cstate="print"/>
          <a:srcRect l="4834" t="7553"/>
          <a:stretch>
            <a:fillRect/>
          </a:stretch>
        </p:blipFill>
        <p:spPr>
          <a:xfrm>
            <a:off x="4631471" y="595406"/>
            <a:ext cx="4327145" cy="31526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 descr="20231123_07105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69536" y="3900227"/>
            <a:ext cx="4120896" cy="27505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84210" y="177616"/>
            <a:ext cx="96665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ДЕНЬ. ЯРКИЙ СВЕТ!</a:t>
            </a:r>
            <a:endParaRPr lang="ru-RU" sz="3200" dirty="0">
              <a:ln w="18415" cmpd="sng">
                <a:solidFill>
                  <a:schemeClr val="bg1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-2396257" y="6141688"/>
            <a:ext cx="96665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ТИШКА: ЗРАЧКИ СУЖЕНЫ</a:t>
            </a:r>
            <a:endParaRPr lang="ru-RU" sz="2400" dirty="0">
              <a:ln w="18415" cmpd="sng">
                <a:solidFill>
                  <a:schemeClr val="bg1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20231119_1406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4228247" y="1591672"/>
            <a:ext cx="5090612" cy="38179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1978925" y="6116667"/>
            <a:ext cx="96665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ЛАЙК: ЗРАЧКИ СУЖЕНЫ</a:t>
            </a:r>
            <a:endParaRPr lang="ru-RU" sz="2400" dirty="0">
              <a:ln w="18415" cmpd="sng">
                <a:solidFill>
                  <a:schemeClr val="bg1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IMG-969048c37b0df749566b4717c78b7e74-V.jpg"/>
          <p:cNvPicPr>
            <a:picLocks noChangeAspect="1"/>
          </p:cNvPicPr>
          <p:nvPr/>
        </p:nvPicPr>
        <p:blipFill>
          <a:blip r:embed="rId3" cstate="print"/>
          <a:srcRect t="5057" r="4330"/>
          <a:stretch>
            <a:fillRect/>
          </a:stretch>
        </p:blipFill>
        <p:spPr>
          <a:xfrm>
            <a:off x="360636" y="882870"/>
            <a:ext cx="3927809" cy="51972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24652" y="245855"/>
            <a:ext cx="96665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ВЕЧЕР.  ИСТОЧНИК СВЕТА!</a:t>
            </a:r>
            <a:endParaRPr lang="ru-RU" sz="3200" dirty="0">
              <a:ln w="18415" cmpd="sng">
                <a:solidFill>
                  <a:schemeClr val="bg1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20231107_180456.jpg"/>
          <p:cNvPicPr>
            <a:picLocks noChangeAspect="1"/>
          </p:cNvPicPr>
          <p:nvPr/>
        </p:nvPicPr>
        <p:blipFill>
          <a:blip r:embed="rId2" cstate="print"/>
          <a:srcRect l="26319" t="38364" r="40409"/>
          <a:stretch>
            <a:fillRect/>
          </a:stretch>
        </p:blipFill>
        <p:spPr>
          <a:xfrm rot="5400000">
            <a:off x="5236948" y="1249703"/>
            <a:ext cx="3042459" cy="42270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 descr="IMG_20231116_160247.jpg"/>
          <p:cNvPicPr>
            <a:picLocks noChangeAspect="1"/>
          </p:cNvPicPr>
          <p:nvPr/>
        </p:nvPicPr>
        <p:blipFill>
          <a:blip r:embed="rId3" cstate="print"/>
          <a:srcRect r="5206" b="13507"/>
          <a:stretch>
            <a:fillRect/>
          </a:stretch>
        </p:blipFill>
        <p:spPr>
          <a:xfrm>
            <a:off x="224865" y="1749112"/>
            <a:ext cx="4237924" cy="30923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2002322" y="5227289"/>
            <a:ext cx="96665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ЛАЙК:  ГЛАЗА СВЕТЯТСЯ</a:t>
            </a:r>
            <a:endParaRPr lang="ru-RU" sz="2400" dirty="0">
              <a:ln w="18415" cmpd="sng">
                <a:solidFill>
                  <a:schemeClr val="bg1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-2573977" y="5276305"/>
            <a:ext cx="96665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ТИШКА:  ГЛАЗА СВЕТЯТСЯ!</a:t>
            </a:r>
            <a:endParaRPr lang="ru-RU" sz="2400" dirty="0">
              <a:ln w="18415" cmpd="sng">
                <a:solidFill>
                  <a:schemeClr val="bg1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73292" y="229229"/>
            <a:ext cx="96665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НОЧЬ.  НЕТ СВЕТА!</a:t>
            </a:r>
            <a:endParaRPr lang="ru-RU" sz="3200" dirty="0">
              <a:ln w="18415" cmpd="sng">
                <a:solidFill>
                  <a:schemeClr val="bg1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IMG_20231112_174035.jpg"/>
          <p:cNvPicPr>
            <a:picLocks noChangeAspect="1"/>
          </p:cNvPicPr>
          <p:nvPr/>
        </p:nvPicPr>
        <p:blipFill>
          <a:blip r:embed="rId2" cstate="print"/>
          <a:srcRect t="17212" r="9641"/>
          <a:stretch>
            <a:fillRect/>
          </a:stretch>
        </p:blipFill>
        <p:spPr>
          <a:xfrm>
            <a:off x="404205" y="1030779"/>
            <a:ext cx="4051417" cy="49492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 descr="20231107_180215.jpg"/>
          <p:cNvPicPr>
            <a:picLocks noChangeAspect="1"/>
          </p:cNvPicPr>
          <p:nvPr/>
        </p:nvPicPr>
        <p:blipFill>
          <a:blip r:embed="rId3" cstate="print">
            <a:lum bright="-20000"/>
          </a:blip>
          <a:srcRect l="10192" t="2000" r="30955" b="36909"/>
          <a:stretch>
            <a:fillRect/>
          </a:stretch>
        </p:blipFill>
        <p:spPr>
          <a:xfrm rot="5400000">
            <a:off x="4422369" y="1579419"/>
            <a:ext cx="4954386" cy="38571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Прямоугольник 9"/>
          <p:cNvSpPr/>
          <p:nvPr/>
        </p:nvSpPr>
        <p:spPr>
          <a:xfrm>
            <a:off x="2018949" y="6108437"/>
            <a:ext cx="96665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ЛАЙК: ЗРАЧКИ РАСШИРЕНЫ!</a:t>
            </a:r>
            <a:endParaRPr lang="ru-RU" sz="2400" dirty="0">
              <a:ln w="18415" cmpd="sng">
                <a:solidFill>
                  <a:schemeClr val="bg1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-2467153" y="6094583"/>
            <a:ext cx="96665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ТИШКА: ЗРАЧКИ РАСШИРЕНЫ!</a:t>
            </a:r>
            <a:endParaRPr lang="ru-RU" sz="2400" dirty="0">
              <a:ln w="18415" cmpd="sng">
                <a:solidFill>
                  <a:schemeClr val="bg1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НАША </a:t>
            </a:r>
          </a:p>
          <a:p>
            <a:pPr algn="ctr"/>
            <a:endParaRPr lang="ru-RU" sz="1200" dirty="0" smtClean="0">
              <a:ln w="18415" cmpd="sng">
                <a:solidFill>
                  <a:schemeClr val="bg1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4800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ГИПОТЕЗА</a:t>
            </a:r>
          </a:p>
          <a:p>
            <a:pPr algn="ctr"/>
            <a:endParaRPr lang="ru-RU" sz="1200" dirty="0" smtClean="0">
              <a:ln w="18415" cmpd="sng">
                <a:solidFill>
                  <a:schemeClr val="bg1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5400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ПОДТВЕРДИЛАСЬ!!!</a:t>
            </a:r>
            <a:endParaRPr lang="ru-RU" sz="5400" dirty="0">
              <a:ln w="18415" cmpd="sng">
                <a:solidFill>
                  <a:schemeClr val="bg1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20231107_181038.jpg"/>
          <p:cNvPicPr>
            <a:picLocks noChangeAspect="1"/>
          </p:cNvPicPr>
          <p:nvPr/>
        </p:nvPicPr>
        <p:blipFill>
          <a:blip r:embed="rId2" cstate="print"/>
          <a:srcRect l="27409" t="16060" r="43391" b="26146"/>
          <a:stretch>
            <a:fillRect/>
          </a:stretch>
        </p:blipFill>
        <p:spPr>
          <a:xfrm rot="5400000">
            <a:off x="5638406" y="3357394"/>
            <a:ext cx="2548130" cy="37825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 descr="IMG_20231113_204801.jpg"/>
          <p:cNvPicPr>
            <a:picLocks noChangeAspect="1"/>
          </p:cNvPicPr>
          <p:nvPr/>
        </p:nvPicPr>
        <p:blipFill>
          <a:blip r:embed="rId3" cstate="print"/>
          <a:srcRect l="40666" t="45393" r="40962" b="31896"/>
          <a:stretch>
            <a:fillRect/>
          </a:stretch>
        </p:blipFill>
        <p:spPr>
          <a:xfrm>
            <a:off x="1182624" y="3910730"/>
            <a:ext cx="2926080" cy="27129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-189187" y="2655415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ctr">
              <a:buFont typeface="Arial" pitchFamily="34" charset="0"/>
              <a:buChar char="•"/>
            </a:pP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Ночью, когда есть источник света, у кошек включаются глаза-фонарики , которые помогают им лучше видеть!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MG_20231117_211321.jpg"/>
          <p:cNvPicPr>
            <a:picLocks noChangeAspect="1"/>
          </p:cNvPicPr>
          <p:nvPr/>
        </p:nvPicPr>
        <p:blipFill>
          <a:blip r:embed="rId2" cstate="print"/>
          <a:srcRect l="8000" t="465" r="-714" b="19627"/>
          <a:stretch>
            <a:fillRect/>
          </a:stretch>
        </p:blipFill>
        <p:spPr>
          <a:xfrm>
            <a:off x="170324" y="182881"/>
            <a:ext cx="5395679" cy="34877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 descr="20231114_164626.jpg"/>
          <p:cNvPicPr>
            <a:picLocks noChangeAspect="1"/>
          </p:cNvPicPr>
          <p:nvPr/>
        </p:nvPicPr>
        <p:blipFill>
          <a:blip r:embed="rId3" cstate="print"/>
          <a:srcRect l="14571" b="8011"/>
          <a:stretch>
            <a:fillRect/>
          </a:stretch>
        </p:blipFill>
        <p:spPr>
          <a:xfrm>
            <a:off x="195943" y="4092988"/>
            <a:ext cx="4833256" cy="23992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Рисунок 13" descr="20231114_164632.jpg"/>
          <p:cNvPicPr>
            <a:picLocks noChangeAspect="1"/>
          </p:cNvPicPr>
          <p:nvPr/>
        </p:nvPicPr>
        <p:blipFill>
          <a:blip r:embed="rId4" cstate="print"/>
          <a:srcRect l="26143" r="31479" b="15448"/>
          <a:stretch>
            <a:fillRect/>
          </a:stretch>
        </p:blipFill>
        <p:spPr>
          <a:xfrm>
            <a:off x="5430308" y="3662085"/>
            <a:ext cx="3135469" cy="28839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Выноска-облако 11"/>
          <p:cNvSpPr/>
          <p:nvPr/>
        </p:nvSpPr>
        <p:spPr>
          <a:xfrm>
            <a:off x="5721531" y="0"/>
            <a:ext cx="3422469" cy="3004456"/>
          </a:xfrm>
          <a:prstGeom prst="cloudCallout">
            <a:avLst>
              <a:gd name="adj1" fmla="val -7966"/>
              <a:gd name="adj2" fmla="val 79703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13" name="Рисунок 12" descr="20231107_181528.jpg"/>
          <p:cNvPicPr>
            <a:picLocks noChangeAspect="1"/>
          </p:cNvPicPr>
          <p:nvPr/>
        </p:nvPicPr>
        <p:blipFill>
          <a:blip r:embed="rId5" cstate="print"/>
          <a:srcRect l="37428" t="50381" r="22286" b="3143"/>
          <a:stretch>
            <a:fillRect/>
          </a:stretch>
        </p:blipFill>
        <p:spPr>
          <a:xfrm rot="16200000">
            <a:off x="6142499" y="573348"/>
            <a:ext cx="2146013" cy="18937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" y="189186"/>
            <a:ext cx="9143999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ВЫВОДЫ:</a:t>
            </a:r>
          </a:p>
          <a:p>
            <a:pPr marL="514350" indent="-514350">
              <a:buFont typeface="Arial" pitchFamily="34" charset="0"/>
              <a:buChar char="•"/>
            </a:pP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Глаза кошек светятся </a:t>
            </a:r>
            <a:r>
              <a:rPr lang="ru-RU" sz="280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темноте  благодаря 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отражению света! В абсолютной темноте кошки слепы.</a:t>
            </a:r>
          </a:p>
          <a:p>
            <a:pPr marL="514350" indent="-514350">
              <a:buFont typeface="Arial" pitchFamily="34" charset="0"/>
              <a:buChar char="•"/>
            </a:pP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Ночью, когда есть источник света, у кошек включаются глаза-фонарики , которые помогают им лучше видеть!</a:t>
            </a:r>
          </a:p>
          <a:p>
            <a:pPr marL="514350" indent="-514350">
              <a:buFont typeface="Arial" pitchFamily="34" charset="0"/>
              <a:buChar char="•"/>
            </a:pP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 помощью модели глаза кошки интересно наблюдать свечение.</a:t>
            </a:r>
          </a:p>
          <a:p>
            <a:pPr marL="514350" indent="-514350">
              <a:buFont typeface="Arial" pitchFamily="34" charset="0"/>
              <a:buChar char="•"/>
            </a:pP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Благодаря свойству глаз кошки отражать свет, ученые изобрели много полезных вещей.</a:t>
            </a:r>
          </a:p>
          <a:p>
            <a:pPr marL="514350" indent="-514350">
              <a:buFont typeface="Arial" pitchFamily="34" charset="0"/>
              <a:buChar char="•"/>
            </a:pP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Не  только у кошек светятся глаза, но у многих других животных.  Все они являются –хищниками. </a:t>
            </a:r>
          </a:p>
          <a:p>
            <a:pPr marL="514350" indent="-514350"/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Кошки – хищные животные! Будьте осторожны!</a:t>
            </a:r>
          </a:p>
          <a:p>
            <a:pPr marL="514350" indent="-514350">
              <a:buFont typeface="Arial" pitchFamily="34" charset="0"/>
              <a:buChar char="•"/>
            </a:pP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Наш  </a:t>
            </a:r>
            <a:r>
              <a:rPr lang="ru-RU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видеоответ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для  всех кому интересно </a:t>
            </a:r>
          </a:p>
          <a:p>
            <a:pPr marL="514350" indent="-514350"/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«Почему у кошек светятся глаза?» !!!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2504559.jpg"/>
          <p:cNvPicPr>
            <a:picLocks noChangeAspect="1"/>
          </p:cNvPicPr>
          <p:nvPr/>
        </p:nvPicPr>
        <p:blipFill>
          <a:blip r:embed="rId2" cstate="print"/>
          <a:srcRect l="2874" b="-413"/>
          <a:stretch>
            <a:fillRect/>
          </a:stretch>
        </p:blipFill>
        <p:spPr>
          <a:xfrm>
            <a:off x="268224" y="4675633"/>
            <a:ext cx="2927160" cy="20055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 descr="133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0416" y="2407920"/>
            <a:ext cx="2869184" cy="21518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 descr="Depositphotos_12693208_l-2015-pic905-895x505-1069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77184" y="4817364"/>
            <a:ext cx="2924556" cy="16501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 descr="Без названия (2).jpg"/>
          <p:cNvPicPr>
            <a:picLocks noChangeAspect="1"/>
          </p:cNvPicPr>
          <p:nvPr/>
        </p:nvPicPr>
        <p:blipFill>
          <a:blip r:embed="rId5" cstate="print"/>
          <a:srcRect t="4285" r="5530" b="5523"/>
          <a:stretch>
            <a:fillRect/>
          </a:stretch>
        </p:blipFill>
        <p:spPr>
          <a:xfrm>
            <a:off x="6383280" y="4815840"/>
            <a:ext cx="2614416" cy="16459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 descr="unnamed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56032" y="149352"/>
            <a:ext cx="2084832" cy="20848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 descr="Без названия (3).jpg"/>
          <p:cNvPicPr>
            <a:picLocks noChangeAspect="1"/>
          </p:cNvPicPr>
          <p:nvPr/>
        </p:nvPicPr>
        <p:blipFill>
          <a:blip r:embed="rId7" cstate="print"/>
          <a:srcRect r="13042" b="562"/>
          <a:stretch>
            <a:fillRect/>
          </a:stretch>
        </p:blipFill>
        <p:spPr>
          <a:xfrm>
            <a:off x="5438394" y="158496"/>
            <a:ext cx="2947148" cy="21122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Рисунок 11" descr="volk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511171" y="171069"/>
            <a:ext cx="2777091" cy="20844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Picture 4" descr="https://avatars.mds.yandex.net/get-zen_doc/170671/pub_5a8bb31555876bf9c17ac2fe_5a8bb7008309058a4deeca1c/scale_120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69792" y="2365248"/>
            <a:ext cx="4616324" cy="22596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231115_180436.jpg"/>
          <p:cNvPicPr>
            <a:picLocks noChangeAspect="1"/>
          </p:cNvPicPr>
          <p:nvPr/>
        </p:nvPicPr>
        <p:blipFill>
          <a:blip r:embed="rId2" cstate="print"/>
          <a:srcRect r="5010" b="4859"/>
          <a:stretch>
            <a:fillRect/>
          </a:stretch>
        </p:blipFill>
        <p:spPr>
          <a:xfrm>
            <a:off x="203963" y="3518409"/>
            <a:ext cx="2365066" cy="31584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Рисунок 2" descr="IMG_20231115_180718.jpg"/>
          <p:cNvPicPr>
            <a:picLocks noChangeAspect="1"/>
          </p:cNvPicPr>
          <p:nvPr/>
        </p:nvPicPr>
        <p:blipFill>
          <a:blip r:embed="rId3" cstate="print"/>
          <a:srcRect b="6037"/>
          <a:stretch>
            <a:fillRect/>
          </a:stretch>
        </p:blipFill>
        <p:spPr>
          <a:xfrm>
            <a:off x="198369" y="197394"/>
            <a:ext cx="2472260" cy="30973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 descr="IMG_20231116_13255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22171" y="187476"/>
            <a:ext cx="2435679" cy="32475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 descr="20231120_074652.jpg"/>
          <p:cNvPicPr>
            <a:picLocks noChangeAspect="1"/>
          </p:cNvPicPr>
          <p:nvPr/>
        </p:nvPicPr>
        <p:blipFill>
          <a:blip r:embed="rId5" cstate="print"/>
          <a:srcRect l="24830"/>
          <a:stretch>
            <a:fillRect/>
          </a:stretch>
        </p:blipFill>
        <p:spPr>
          <a:xfrm rot="16200000">
            <a:off x="2797753" y="3589271"/>
            <a:ext cx="3090811" cy="30837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 descr="20231118_164310.jpg"/>
          <p:cNvPicPr>
            <a:picLocks noChangeAspect="1"/>
          </p:cNvPicPr>
          <p:nvPr/>
        </p:nvPicPr>
        <p:blipFill>
          <a:blip r:embed="rId6" cstate="print"/>
          <a:srcRect r="5905"/>
          <a:stretch>
            <a:fillRect/>
          </a:stretch>
        </p:blipFill>
        <p:spPr>
          <a:xfrm rot="5400000">
            <a:off x="5776619" y="511706"/>
            <a:ext cx="3004593" cy="23948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 descr="20231114_163335.jpg"/>
          <p:cNvPicPr>
            <a:picLocks noChangeAspect="1"/>
          </p:cNvPicPr>
          <p:nvPr/>
        </p:nvPicPr>
        <p:blipFill>
          <a:blip r:embed="rId7" cstate="print"/>
          <a:srcRect l="9206" r="8254"/>
          <a:stretch>
            <a:fillRect/>
          </a:stretch>
        </p:blipFill>
        <p:spPr>
          <a:xfrm>
            <a:off x="6023429" y="3382336"/>
            <a:ext cx="2757714" cy="15402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 descr="20231109_102224.jpg"/>
          <p:cNvPicPr>
            <a:picLocks noChangeAspect="1"/>
          </p:cNvPicPr>
          <p:nvPr/>
        </p:nvPicPr>
        <p:blipFill>
          <a:blip r:embed="rId8" cstate="print"/>
          <a:srcRect l="13810" t="9047" r="21587" b="160"/>
          <a:stretch>
            <a:fillRect/>
          </a:stretch>
        </p:blipFill>
        <p:spPr>
          <a:xfrm>
            <a:off x="6124716" y="5067530"/>
            <a:ext cx="2438714" cy="15800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кошки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0" y="1185334"/>
            <a:ext cx="9144000" cy="5143501"/>
          </a:xfrm>
          <a:prstGeom prst="rect">
            <a:avLst/>
          </a:prstGeom>
        </p:spPr>
      </p:pic>
      <p:pic>
        <p:nvPicPr>
          <p:cNvPr id="4" name="Рисунок 3" descr="20231114_16421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8010" y="1625601"/>
            <a:ext cx="8689679" cy="40059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96665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ДЛЯ  НАС  ЭТО  УЖЕ  НЕ  ТАЙНА!!!</a:t>
            </a:r>
            <a:endParaRPr lang="ru-RU" sz="3200" dirty="0">
              <a:ln w="18415" cmpd="sng">
                <a:solidFill>
                  <a:schemeClr val="bg1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25214" y="0"/>
            <a:ext cx="841878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600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</a:p>
        </p:txBody>
      </p:sp>
      <p:pic>
        <p:nvPicPr>
          <p:cNvPr id="9" name="Рисунок 8" descr="IMG_20231112_143059.jpg"/>
          <p:cNvPicPr>
            <a:picLocks noChangeAspect="1"/>
          </p:cNvPicPr>
          <p:nvPr/>
        </p:nvPicPr>
        <p:blipFill>
          <a:blip r:embed="rId2" cstate="print"/>
          <a:srcRect l="6169" t="7816" r="4943" b="2759"/>
          <a:stretch>
            <a:fillRect/>
          </a:stretch>
        </p:blipFill>
        <p:spPr>
          <a:xfrm>
            <a:off x="4745421" y="1510882"/>
            <a:ext cx="3815255" cy="51177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 descr="20231119_14064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-125472" y="2144770"/>
            <a:ext cx="5134307" cy="38507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15240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ЦЕЛЬ:</a:t>
            </a:r>
          </a:p>
          <a:p>
            <a:pPr algn="ctr"/>
            <a:r>
              <a:rPr lang="ru-RU" sz="2800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выяснить почему у кошек и котов ночью светятся глаза?</a:t>
            </a:r>
            <a:endParaRPr lang="ru-RU" sz="4400" u="sng" dirty="0">
              <a:ln w="18415" cmpd="sng">
                <a:solidFill>
                  <a:schemeClr val="bg1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33084" y="1753409"/>
            <a:ext cx="9143999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ЗАДАЧИ: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Провести опрос среди ребят  группы «Солнышко»   и  сотрудников  СП ДС «Золотой петушок»; 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Узнать больше о кошках через книги, энциклопедии,                            интернет-источники;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Сходить в ветеринарную клинику СамГАУ;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Сделать модель кошачьего глаза;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Провести наблюдение за свечением глаз котов;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Сделать выводы и записать видеоответ на вопрос: «Почему у кошек светятся глаза?».</a:t>
            </a:r>
            <a:endParaRPr lang="ru-RU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20231109_080027.jpg"/>
          <p:cNvPicPr>
            <a:picLocks noChangeAspect="1"/>
          </p:cNvPicPr>
          <p:nvPr/>
        </p:nvPicPr>
        <p:blipFill>
          <a:blip r:embed="rId2" cstate="print"/>
          <a:srcRect r="9000" b="-1596"/>
          <a:stretch>
            <a:fillRect/>
          </a:stretch>
        </p:blipFill>
        <p:spPr>
          <a:xfrm>
            <a:off x="3158233" y="287383"/>
            <a:ext cx="2788059" cy="14349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 descr="20231109_075247.jpg"/>
          <p:cNvPicPr>
            <a:picLocks noChangeAspect="1"/>
          </p:cNvPicPr>
          <p:nvPr/>
        </p:nvPicPr>
        <p:blipFill>
          <a:blip r:embed="rId3" cstate="print"/>
          <a:srcRect l="9714" r="17429" b="12039"/>
          <a:stretch>
            <a:fillRect/>
          </a:stretch>
        </p:blipFill>
        <p:spPr>
          <a:xfrm>
            <a:off x="317519" y="326570"/>
            <a:ext cx="2511334" cy="13977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Прямоугольник 8"/>
          <p:cNvSpPr/>
          <p:nvPr/>
        </p:nvSpPr>
        <p:spPr>
          <a:xfrm>
            <a:off x="1097279" y="1802674"/>
            <a:ext cx="641386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МЕТОДЫ  и  ПРИЕМЫ:</a:t>
            </a:r>
          </a:p>
          <a:p>
            <a:pPr algn="ctr"/>
            <a:r>
              <a:rPr lang="ru-RU" sz="2000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мы проводили опрос, </a:t>
            </a:r>
          </a:p>
          <a:p>
            <a:pPr algn="ctr"/>
            <a:r>
              <a:rPr lang="ru-RU" sz="2000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искали информацию</a:t>
            </a:r>
          </a:p>
          <a:p>
            <a:pPr algn="ctr"/>
            <a:r>
              <a:rPr lang="ru-RU" sz="2000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в книгах, интернете,</a:t>
            </a:r>
          </a:p>
          <a:p>
            <a:pPr algn="ctr"/>
            <a:r>
              <a:rPr lang="ru-RU" sz="2000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ходили на экскурсию,</a:t>
            </a:r>
          </a:p>
          <a:p>
            <a:pPr algn="ctr"/>
            <a:r>
              <a:rPr lang="ru-RU" sz="2000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12" name="Рисунок 11" descr="20231109_133730.jpg"/>
          <p:cNvPicPr>
            <a:picLocks noChangeAspect="1"/>
          </p:cNvPicPr>
          <p:nvPr/>
        </p:nvPicPr>
        <p:blipFill>
          <a:blip r:embed="rId4" cstate="print"/>
          <a:srcRect l="2429" r="9286"/>
          <a:stretch>
            <a:fillRect/>
          </a:stretch>
        </p:blipFill>
        <p:spPr>
          <a:xfrm>
            <a:off x="6165669" y="289342"/>
            <a:ext cx="2808515" cy="14665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Рисунок 14" descr="20231119_141218.jpg"/>
          <p:cNvPicPr>
            <a:picLocks noChangeAspect="1"/>
          </p:cNvPicPr>
          <p:nvPr/>
        </p:nvPicPr>
        <p:blipFill>
          <a:blip r:embed="rId5" cstate="print"/>
          <a:srcRect l="12065" t="17402" r="6264" b="7734"/>
          <a:stretch>
            <a:fillRect/>
          </a:stretch>
        </p:blipFill>
        <p:spPr>
          <a:xfrm rot="5400000">
            <a:off x="-137159" y="4669972"/>
            <a:ext cx="2299060" cy="15806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Рисунок 17" descr="20231107_183135 (1).jpg"/>
          <p:cNvPicPr>
            <a:picLocks noChangeAspect="1"/>
          </p:cNvPicPr>
          <p:nvPr/>
        </p:nvPicPr>
        <p:blipFill>
          <a:blip r:embed="rId6" cstate="print"/>
          <a:srcRect l="5929" r="14786" b="9619"/>
          <a:stretch>
            <a:fillRect/>
          </a:stretch>
        </p:blipFill>
        <p:spPr>
          <a:xfrm rot="5400000">
            <a:off x="4905165" y="4766358"/>
            <a:ext cx="1959428" cy="16752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9" name="Рисунок 18" descr="IMG_20231116_120820.jpg"/>
          <p:cNvPicPr>
            <a:picLocks noChangeAspect="1"/>
          </p:cNvPicPr>
          <p:nvPr/>
        </p:nvPicPr>
        <p:blipFill>
          <a:blip r:embed="rId7" cstate="print"/>
          <a:srcRect l="6049" b="26667"/>
          <a:stretch>
            <a:fillRect/>
          </a:stretch>
        </p:blipFill>
        <p:spPr>
          <a:xfrm>
            <a:off x="2024742" y="4898571"/>
            <a:ext cx="2704011" cy="15829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" name="Рисунок 19" descr="IMG_20231112_142204.jpg"/>
          <p:cNvPicPr>
            <a:picLocks noChangeAspect="1"/>
          </p:cNvPicPr>
          <p:nvPr/>
        </p:nvPicPr>
        <p:blipFill>
          <a:blip r:embed="rId8" cstate="print"/>
          <a:srcRect l="4571" t="12762" b="16762"/>
          <a:stretch>
            <a:fillRect/>
          </a:stretch>
        </p:blipFill>
        <p:spPr>
          <a:xfrm>
            <a:off x="6073520" y="2437355"/>
            <a:ext cx="2886966" cy="15990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2" name="Рисунок 21" descr="20231107_175945.jpg"/>
          <p:cNvPicPr>
            <a:picLocks noChangeAspect="1"/>
          </p:cNvPicPr>
          <p:nvPr/>
        </p:nvPicPr>
        <p:blipFill>
          <a:blip r:embed="rId9" cstate="print"/>
          <a:srcRect l="10002" t="-286" r="4346" b="5429"/>
          <a:stretch>
            <a:fillRect/>
          </a:stretch>
        </p:blipFill>
        <p:spPr>
          <a:xfrm rot="5400000">
            <a:off x="6772018" y="4538270"/>
            <a:ext cx="2248956" cy="18679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3" name="Прямоугольник 22"/>
          <p:cNvSpPr/>
          <p:nvPr/>
        </p:nvSpPr>
        <p:spPr>
          <a:xfrm>
            <a:off x="1171303" y="3483427"/>
            <a:ext cx="641386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наблюдали, проводили опыт, </a:t>
            </a:r>
          </a:p>
          <a:p>
            <a:pPr algn="ctr"/>
            <a:r>
              <a:rPr lang="ru-RU" sz="2000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эксперимент, моделирование, </a:t>
            </a:r>
          </a:p>
          <a:p>
            <a:pPr algn="ctr"/>
            <a:r>
              <a:rPr lang="ru-RU" sz="2000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просили взрослых нам помочь.</a:t>
            </a:r>
          </a:p>
        </p:txBody>
      </p:sp>
      <p:pic>
        <p:nvPicPr>
          <p:cNvPr id="24" name="Рисунок 23" descr="IMG_20231113_202855.jpg"/>
          <p:cNvPicPr>
            <a:picLocks noChangeAspect="1"/>
          </p:cNvPicPr>
          <p:nvPr/>
        </p:nvPicPr>
        <p:blipFill>
          <a:blip r:embed="rId10" cstate="print"/>
          <a:srcRect l="5000" t="8952" b="13143"/>
          <a:stretch>
            <a:fillRect/>
          </a:stretch>
        </p:blipFill>
        <p:spPr>
          <a:xfrm>
            <a:off x="182881" y="2481945"/>
            <a:ext cx="2455816" cy="15104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231119_141218.jpg"/>
          <p:cNvPicPr>
            <a:picLocks noChangeAspect="1"/>
          </p:cNvPicPr>
          <p:nvPr/>
        </p:nvPicPr>
        <p:blipFill>
          <a:blip r:embed="rId2" cstate="print"/>
          <a:srcRect l="18500" t="17619" r="8214" b="9810"/>
          <a:stretch>
            <a:fillRect/>
          </a:stretch>
        </p:blipFill>
        <p:spPr>
          <a:xfrm rot="5400000">
            <a:off x="5465727" y="3403954"/>
            <a:ext cx="3714377" cy="27586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Рисунок 2" descr="20231109_075209.jpg"/>
          <p:cNvPicPr>
            <a:picLocks noChangeAspect="1"/>
          </p:cNvPicPr>
          <p:nvPr/>
        </p:nvPicPr>
        <p:blipFill>
          <a:blip r:embed="rId3" cstate="print"/>
          <a:srcRect l="13714" t="263" r="16714" b="1813"/>
          <a:stretch>
            <a:fillRect/>
          </a:stretch>
        </p:blipFill>
        <p:spPr>
          <a:xfrm>
            <a:off x="404949" y="169817"/>
            <a:ext cx="3840480" cy="24919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 descr="20231109_075241.jpg"/>
          <p:cNvPicPr>
            <a:picLocks noChangeAspect="1"/>
          </p:cNvPicPr>
          <p:nvPr/>
        </p:nvPicPr>
        <p:blipFill>
          <a:blip r:embed="rId4" cstate="print"/>
          <a:srcRect l="16000" t="8011" r="21286" b="11109"/>
          <a:stretch>
            <a:fillRect/>
          </a:stretch>
        </p:blipFill>
        <p:spPr>
          <a:xfrm>
            <a:off x="4620850" y="209006"/>
            <a:ext cx="4196579" cy="24950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 descr="IMG_20231113_202809.jpg"/>
          <p:cNvPicPr>
            <a:picLocks noChangeAspect="1"/>
          </p:cNvPicPr>
          <p:nvPr/>
        </p:nvPicPr>
        <p:blipFill>
          <a:blip r:embed="rId5" cstate="print"/>
          <a:srcRect l="10571" t="7809" r="1857" b="11429"/>
          <a:stretch>
            <a:fillRect/>
          </a:stretch>
        </p:blipFill>
        <p:spPr>
          <a:xfrm>
            <a:off x="460190" y="3409406"/>
            <a:ext cx="4686576" cy="32416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378823" y="2734882"/>
            <a:ext cx="544110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ПОИСК    ИНФОРМАЦИИ…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045-768x5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7383" y="173628"/>
            <a:ext cx="4062548" cy="26872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Рисунок 2" descr="1ad06eba3b3e0cce9044fe01000129e8.jpg"/>
          <p:cNvPicPr>
            <a:picLocks noChangeAspect="1"/>
          </p:cNvPicPr>
          <p:nvPr/>
        </p:nvPicPr>
        <p:blipFill>
          <a:blip r:embed="rId3" cstate="print"/>
          <a:srcRect t="16425" r="13714"/>
          <a:stretch>
            <a:fillRect/>
          </a:stretch>
        </p:blipFill>
        <p:spPr>
          <a:xfrm>
            <a:off x="4650377" y="209007"/>
            <a:ext cx="4323807" cy="26640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 descr="koshka-kot-ohota-trava.jpg"/>
          <p:cNvPicPr>
            <a:picLocks noChangeAspect="1"/>
          </p:cNvPicPr>
          <p:nvPr/>
        </p:nvPicPr>
        <p:blipFill>
          <a:blip r:embed="rId4" cstate="print"/>
          <a:srcRect l="18485"/>
          <a:stretch>
            <a:fillRect/>
          </a:stretch>
        </p:blipFill>
        <p:spPr>
          <a:xfrm>
            <a:off x="222069" y="3259941"/>
            <a:ext cx="2338252" cy="18017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 descr="images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24518" y="5172891"/>
            <a:ext cx="2408823" cy="15204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 descr="cat_hunt_image_one-750x503.jpg"/>
          <p:cNvPicPr>
            <a:picLocks noChangeAspect="1"/>
          </p:cNvPicPr>
          <p:nvPr/>
        </p:nvPicPr>
        <p:blipFill>
          <a:blip r:embed="rId6" cstate="print"/>
          <a:srcRect l="15404" r="26397"/>
          <a:stretch>
            <a:fillRect/>
          </a:stretch>
        </p:blipFill>
        <p:spPr>
          <a:xfrm>
            <a:off x="6105106" y="3278777"/>
            <a:ext cx="2879229" cy="33179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 descr="Без названия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766604" y="3378810"/>
            <a:ext cx="3046367" cy="15328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 descr="Без названия (1)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036571" y="5112913"/>
            <a:ext cx="2528207" cy="15756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3" name="Прямоугольник 12"/>
          <p:cNvSpPr/>
          <p:nvPr/>
        </p:nvSpPr>
        <p:spPr>
          <a:xfrm>
            <a:off x="69628" y="2774071"/>
            <a:ext cx="890025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БУДЬТЕ ОСТОРОЖНЫ! КОШКИ –ХИЩНИКИ!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883921"/>
            <a:ext cx="914400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ГИПОТЕЗА:</a:t>
            </a:r>
          </a:p>
          <a:p>
            <a:pPr algn="ctr"/>
            <a:endParaRPr lang="ru-RU" sz="2000" dirty="0" smtClean="0">
              <a:ln w="18415" cmpd="sng">
                <a:solidFill>
                  <a:schemeClr val="bg1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ru-RU" sz="2800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мы предположили, что глаза-фонарики кошкам нужны, чтобы ночью лучше видеть</a:t>
            </a:r>
            <a:endParaRPr lang="ru-RU" sz="4400" u="sng" dirty="0">
              <a:ln w="18415" cmpd="sng">
                <a:solidFill>
                  <a:schemeClr val="bg1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IMG_20231116_160247.jpg"/>
          <p:cNvPicPr>
            <a:picLocks noChangeAspect="1"/>
          </p:cNvPicPr>
          <p:nvPr/>
        </p:nvPicPr>
        <p:blipFill>
          <a:blip r:embed="rId2" cstate="print"/>
          <a:srcRect l="6538" t="5673" r="11923" b="10673"/>
          <a:stretch>
            <a:fillRect/>
          </a:stretch>
        </p:blipFill>
        <p:spPr>
          <a:xfrm>
            <a:off x="463326" y="3788230"/>
            <a:ext cx="3808228" cy="26046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 descr="IMG-953e39bdb2b574a5e59c797366293732-V — копия.jpg"/>
          <p:cNvPicPr>
            <a:picLocks noChangeAspect="1"/>
          </p:cNvPicPr>
          <p:nvPr/>
        </p:nvPicPr>
        <p:blipFill>
          <a:blip r:embed="rId3" cstate="print"/>
          <a:srcRect l="20981" t="11635" r="1583" b="11982"/>
          <a:stretch>
            <a:fillRect/>
          </a:stretch>
        </p:blipFill>
        <p:spPr>
          <a:xfrm>
            <a:off x="4852981" y="3747243"/>
            <a:ext cx="3873008" cy="25490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20231109_075907.jpg"/>
          <p:cNvPicPr>
            <a:picLocks noChangeAspect="1"/>
          </p:cNvPicPr>
          <p:nvPr/>
        </p:nvPicPr>
        <p:blipFill>
          <a:blip r:embed="rId2" cstate="print"/>
          <a:srcRect l="20000" t="3362" r="25262" b="11006"/>
          <a:stretch>
            <a:fillRect/>
          </a:stretch>
        </p:blipFill>
        <p:spPr>
          <a:xfrm>
            <a:off x="222072" y="1488232"/>
            <a:ext cx="2429688" cy="17522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 descr="20231109_080003.jpg"/>
          <p:cNvPicPr>
            <a:picLocks noChangeAspect="1"/>
          </p:cNvPicPr>
          <p:nvPr/>
        </p:nvPicPr>
        <p:blipFill>
          <a:blip r:embed="rId3" cstate="print"/>
          <a:srcRect l="3857" r="32027" b="3047"/>
          <a:stretch>
            <a:fillRect/>
          </a:stretch>
        </p:blipFill>
        <p:spPr>
          <a:xfrm>
            <a:off x="6126482" y="1482453"/>
            <a:ext cx="2429692" cy="16937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 descr="20231109_080207.jpg"/>
          <p:cNvPicPr>
            <a:picLocks noChangeAspect="1"/>
          </p:cNvPicPr>
          <p:nvPr/>
        </p:nvPicPr>
        <p:blipFill>
          <a:blip r:embed="rId4" cstate="print"/>
          <a:srcRect l="5857" r="11524" b="-2154"/>
          <a:stretch>
            <a:fillRect/>
          </a:stretch>
        </p:blipFill>
        <p:spPr>
          <a:xfrm>
            <a:off x="2965269" y="1569503"/>
            <a:ext cx="2821578" cy="16083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 descr="20231109_081309.jpg"/>
          <p:cNvPicPr>
            <a:picLocks noChangeAspect="1"/>
          </p:cNvPicPr>
          <p:nvPr/>
        </p:nvPicPr>
        <p:blipFill>
          <a:blip r:embed="rId5" cstate="print"/>
          <a:srcRect l="8571" r="10000" b="-356"/>
          <a:stretch>
            <a:fillRect/>
          </a:stretch>
        </p:blipFill>
        <p:spPr>
          <a:xfrm>
            <a:off x="3095899" y="3359114"/>
            <a:ext cx="2560318" cy="14546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 descr="20231109_085352.jpg"/>
          <p:cNvPicPr>
            <a:picLocks noChangeAspect="1"/>
          </p:cNvPicPr>
          <p:nvPr/>
        </p:nvPicPr>
        <p:blipFill>
          <a:blip r:embed="rId6" cstate="print"/>
          <a:srcRect l="4286" t="2123" r="19714" b="-2216"/>
          <a:stretch>
            <a:fillRect/>
          </a:stretch>
        </p:blipFill>
        <p:spPr>
          <a:xfrm>
            <a:off x="5917475" y="4950823"/>
            <a:ext cx="2651759" cy="16099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 descr="20231109_123003.jpg"/>
          <p:cNvPicPr>
            <a:picLocks noChangeAspect="1"/>
          </p:cNvPicPr>
          <p:nvPr/>
        </p:nvPicPr>
        <p:blipFill>
          <a:blip r:embed="rId7" cstate="print"/>
          <a:srcRect l="5571" t="8011" r="20143"/>
          <a:stretch>
            <a:fillRect/>
          </a:stretch>
        </p:blipFill>
        <p:spPr>
          <a:xfrm>
            <a:off x="3108961" y="5086335"/>
            <a:ext cx="2600059" cy="14842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 descr="20231109_123100.jpg"/>
          <p:cNvPicPr>
            <a:picLocks noChangeAspect="1"/>
          </p:cNvPicPr>
          <p:nvPr/>
        </p:nvPicPr>
        <p:blipFill>
          <a:blip r:embed="rId8" cstate="print"/>
          <a:srcRect l="15645" t="14678" r="14069" b="413"/>
          <a:stretch>
            <a:fillRect/>
          </a:stretch>
        </p:blipFill>
        <p:spPr>
          <a:xfrm>
            <a:off x="169818" y="5085115"/>
            <a:ext cx="2717074" cy="15131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Прямоугольник 10"/>
          <p:cNvSpPr/>
          <p:nvPr/>
        </p:nvSpPr>
        <p:spPr>
          <a:xfrm>
            <a:off x="-522513" y="300446"/>
            <a:ext cx="966651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ОПРОС: </a:t>
            </a:r>
          </a:p>
          <a:p>
            <a:pPr algn="ctr"/>
            <a:r>
              <a:rPr lang="ru-RU" sz="3200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«ПОЧЕМУ У КОШЕК СВЕТЯТСЯ ГЛАЗА?»</a:t>
            </a:r>
            <a:endParaRPr lang="ru-RU" sz="3200" dirty="0">
              <a:ln w="18415" cmpd="sng">
                <a:solidFill>
                  <a:schemeClr val="bg1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Рисунок 12" descr="20231109_080102.jpg"/>
          <p:cNvPicPr>
            <a:picLocks noChangeAspect="1"/>
          </p:cNvPicPr>
          <p:nvPr/>
        </p:nvPicPr>
        <p:blipFill>
          <a:blip r:embed="rId9" cstate="print"/>
          <a:srcRect r="21000" b="5221"/>
          <a:stretch>
            <a:fillRect/>
          </a:stretch>
        </p:blipFill>
        <p:spPr>
          <a:xfrm>
            <a:off x="5930538" y="3323361"/>
            <a:ext cx="2612571" cy="14449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Рисунок 13" descr="20231109_080027.jpg"/>
          <p:cNvPicPr>
            <a:picLocks noChangeAspect="1"/>
          </p:cNvPicPr>
          <p:nvPr/>
        </p:nvPicPr>
        <p:blipFill>
          <a:blip r:embed="rId10" cstate="print"/>
          <a:srcRect r="9000" b="-1596"/>
          <a:stretch>
            <a:fillRect/>
          </a:stretch>
        </p:blipFill>
        <p:spPr>
          <a:xfrm>
            <a:off x="192964" y="3409405"/>
            <a:ext cx="2680865" cy="13797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231123_07103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15691" y="335714"/>
            <a:ext cx="4245429" cy="6365531"/>
          </a:xfrm>
          <a:prstGeom prst="rect">
            <a:avLst/>
          </a:prstGeom>
        </p:spPr>
      </p:pic>
      <p:graphicFrame>
        <p:nvGraphicFramePr>
          <p:cNvPr id="3" name="Диаграмма 2"/>
          <p:cNvGraphicFramePr/>
          <p:nvPr/>
        </p:nvGraphicFramePr>
        <p:xfrm>
          <a:off x="235131" y="1541417"/>
          <a:ext cx="4153989" cy="51467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0" y="893019"/>
            <a:ext cx="460388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РЕЗУЛЬТАТЫ ОПРОСА!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960</TotalTime>
  <Words>412</Words>
  <Application>Microsoft Office PowerPoint</Application>
  <PresentationFormat>Экран (4:3)</PresentationFormat>
  <Paragraphs>78</Paragraphs>
  <Slides>24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Office Theme</vt:lpstr>
      <vt:lpstr>«КОШАЧЬИ ФОНАРИКИ»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user</dc:creator>
  <cp:lastModifiedBy>Домашний</cp:lastModifiedBy>
  <cp:revision>23</cp:revision>
  <dcterms:created xsi:type="dcterms:W3CDTF">2018-09-04T12:10:47Z</dcterms:created>
  <dcterms:modified xsi:type="dcterms:W3CDTF">2023-11-26T06:20:34Z</dcterms:modified>
</cp:coreProperties>
</file>