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2" r:id="rId4"/>
    <p:sldId id="264" r:id="rId5"/>
    <p:sldId id="263" r:id="rId6"/>
    <p:sldId id="265" r:id="rId7"/>
    <p:sldId id="267" r:id="rId8"/>
    <p:sldId id="266" r:id="rId9"/>
    <p:sldId id="269" r:id="rId10"/>
    <p:sldId id="268" r:id="rId11"/>
    <p:sldId id="276" r:id="rId12"/>
    <p:sldId id="272" r:id="rId13"/>
    <p:sldId id="271" r:id="rId14"/>
    <p:sldId id="275" r:id="rId15"/>
    <p:sldId id="274" r:id="rId16"/>
    <p:sldId id="277" r:id="rId17"/>
    <p:sldId id="278" r:id="rId18"/>
    <p:sldId id="279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9.1112664995231536E-3"/>
          <c:y val="2.506447778600104E-2"/>
          <c:w val="0.96659202283508172"/>
          <c:h val="0.88755181771288882"/>
        </c:manualLayout>
      </c:layout>
      <c:doughnutChart>
        <c:varyColors val="1"/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6082848913678742E-2"/>
          <c:y val="0.92869523873601123"/>
          <c:w val="0"/>
          <c:h val="1.3671533337818748E-2"/>
        </c:manualLayout>
      </c:layout>
      <c:spPr>
        <a:solidFill>
          <a:schemeClr val="tx2">
            <a:lumMod val="60000"/>
            <a:lumOff val="40000"/>
          </a:schemeClr>
        </a:solidFill>
        <a:ln>
          <a:solidFill>
            <a:schemeClr val="tx1">
              <a:lumMod val="95000"/>
              <a:lumOff val="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A0B-4EF4-8D6F-A88AE9CCFA2A}"/>
              </c:ext>
            </c:extLst>
          </c:dPt>
          <c:dPt>
            <c:idx val="1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F07-4072-A9E3-01251CD424A2}"/>
              </c:ext>
            </c:extLst>
          </c:dPt>
          <c:cat>
            <c:strRef>
              <c:f>Лист1!$A$2:$A$5</c:f>
              <c:strCache>
                <c:ptCount val="2"/>
                <c:pt idx="0">
                  <c:v>Хотят узнать о морях как можно больше.</c:v>
                </c:pt>
                <c:pt idx="1">
                  <c:v>Данная тема пока не интересна.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A0B-4EF4-8D6F-A88AE9CCFA2A}"/>
            </c:ext>
          </c:extLst>
        </c:ser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315772582788172"/>
          <c:y val="0.91502370539819244"/>
          <c:w val="0.69653647519774542"/>
          <c:h val="7.3583350153625354E-2"/>
        </c:manualLayout>
      </c:layout>
      <c:spPr>
        <a:solidFill>
          <a:schemeClr val="tx2">
            <a:lumMod val="60000"/>
            <a:lumOff val="40000"/>
          </a:schemeClr>
        </a:solidFill>
        <a:ln>
          <a:solidFill>
            <a:schemeClr val="tx1">
              <a:lumMod val="95000"/>
              <a:lumOff val="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7.USER7-NOUT\Downloads\морск 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188640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Структурное подразделение детский сад «Золотой петушок»</a:t>
            </a:r>
          </a:p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ГБОУ Самарской области средней общеобразовательной школы №2 </a:t>
            </a:r>
          </a:p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п.г.т. Усть-Кинельский городского округа Кинель Самарской области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26876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окружной конкурс исследовательских работ и творческих проектов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 – исследователь – 202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2636912"/>
            <a:ext cx="45164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«Что такое море?»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83760" y="3501008"/>
            <a:ext cx="21602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Авторы : </a:t>
            </a: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Зенина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Есения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Козева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Ралина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Неманов Егор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44208" y="5661248"/>
            <a:ext cx="2304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 </a:t>
            </a:r>
          </a:p>
          <a:p>
            <a:pPr algn="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Стрельбицкая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О.С.</a:t>
            </a: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Горшенина А.Д.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7.USER7-NOUT\Downloads\морск 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39752" y="260648"/>
            <a:ext cx="47186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Кто же живет в море?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7.USER7-NOUT\Downloads\морск 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89062" y="404664"/>
            <a:ext cx="41511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Что растет в море?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7.USER7-NOUT\Downloads\морск 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79194" y="332656"/>
            <a:ext cx="53792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Что такое морская вода?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7.USER7-NOUT\Downloads\морск 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404664"/>
            <a:ext cx="82089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kern="1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ОПЫТ № 1 </a:t>
            </a:r>
          </a:p>
          <a:p>
            <a:pPr algn="ctr"/>
            <a:r>
              <a:rPr lang="ru-RU" sz="2400" kern="1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Как из морской воды получить соль?</a:t>
            </a:r>
            <a:r>
              <a:rPr lang="ru-RU" b="1" dirty="0" smtClean="0"/>
              <a:t> </a:t>
            </a:r>
            <a:r>
              <a:rPr lang="ru-RU" kern="1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kern="1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420888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убедились, что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7.USER7-NOUT\Downloads\морск 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476672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kern="1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ОПЫТ № 2 </a:t>
            </a:r>
          </a:p>
          <a:p>
            <a:pPr algn="ctr"/>
            <a:r>
              <a:rPr lang="ru-RU" sz="2400" kern="1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Как из морской воды получить пресную, питьевую воду?</a:t>
            </a:r>
            <a:br>
              <a:rPr lang="ru-RU" sz="2400" kern="1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34888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убедились, что из соленой воды можно получить пресную питьевую воду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7.USER7-NOUT\Downloads\морск 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404664"/>
            <a:ext cx="849694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kern="1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ОПЫТ № 3 </a:t>
            </a:r>
          </a:p>
          <a:p>
            <a:pPr algn="ctr"/>
            <a:r>
              <a:rPr lang="ru-RU" sz="2400" kern="1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Правда ли, что морская вода может держать предмет на плаву?</a:t>
            </a:r>
          </a:p>
          <a:p>
            <a:pPr algn="ctr"/>
            <a:endParaRPr lang="ru-RU" sz="2400" kern="10" dirty="0" smtClean="0">
              <a:ln w="9525">
                <a:solidFill>
                  <a:srgbClr val="17365D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ru-RU" sz="2400" kern="10" dirty="0" smtClean="0">
              <a:ln w="9525">
                <a:solidFill>
                  <a:srgbClr val="17365D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ru-RU" sz="2400" kern="10" dirty="0" smtClean="0">
              <a:ln w="9525">
                <a:solidFill>
                  <a:srgbClr val="17365D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ru-RU" sz="2400" kern="10" dirty="0" smtClean="0">
              <a:ln w="9525">
                <a:solidFill>
                  <a:srgbClr val="17365D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ru-RU" sz="2400" kern="10" dirty="0" smtClean="0">
              <a:ln w="9525">
                <a:solidFill>
                  <a:srgbClr val="17365D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ru-RU" sz="2400" kern="10" dirty="0" smtClean="0">
              <a:ln w="9525">
                <a:solidFill>
                  <a:srgbClr val="17365D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ru-RU" sz="2400" kern="10" dirty="0" smtClean="0">
              <a:ln w="9525">
                <a:solidFill>
                  <a:srgbClr val="17365D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ru-RU" sz="2400" kern="10" dirty="0" smtClean="0">
              <a:ln w="9525">
                <a:solidFill>
                  <a:srgbClr val="17365D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ru-RU" sz="2400" kern="10" dirty="0" smtClean="0">
              <a:ln w="9525">
                <a:solidFill>
                  <a:srgbClr val="17365D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ru-RU" sz="2400" kern="10" dirty="0" smtClean="0">
              <a:ln w="9525">
                <a:solidFill>
                  <a:srgbClr val="17365D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ru-RU" sz="2400" kern="10" dirty="0" smtClean="0">
              <a:ln w="9525">
                <a:solidFill>
                  <a:srgbClr val="17365D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ru-RU" sz="2400" kern="10" dirty="0" smtClean="0">
              <a:ln w="9525">
                <a:solidFill>
                  <a:srgbClr val="17365D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kern="1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kern="1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34888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наглядно убедились, что соленая вода помогает картофелю плавать.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7.USER7-NOUT\Downloads\морск 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35696" y="260648"/>
            <a:ext cx="62990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7030A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 ИССЛЕДОВАНИЯ :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7.USER7-NOUT\Downloads\морск 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99592" y="260648"/>
            <a:ext cx="7662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>
                  <a:solidFill>
                    <a:srgbClr val="7030A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ЗНАЧИМОСТЬ: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7.USER7-NOUT\Downloads\морск 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47664" y="188640"/>
            <a:ext cx="6528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>
                  <a:solidFill>
                    <a:srgbClr val="7030A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7.USER7-NOUT\Downloads\морск 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7.USER7-NOUT\Downloads\морск 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483768" y="188640"/>
            <a:ext cx="37842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АКТУАЛЬНОСТЬ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6" descr="https://webattach.mail.yandex.net/message_part_real/IMG-b3b948a2c672fddd33a730d2788e2d24-V.jpg?exif_rotate=y&amp;no_disposition=y&amp;name=IMG-b3b948a2c672fddd33a730d2788e2d24-V.jpg&amp;sid=YWVzX3NpZDp7ImFlc0tleUlkIjoiMTc4IiwiaG1hY0tleUlkIjoiMTc4IiwiaXZCYXNlNjQiOiJpU3Y0cXhTRVFUSHVsVXYrUzNIcG1RPT0iLCJzaWRCYXNlNjQiOiIxU1JzdmROZkNieCthc1BidFZTUm9RdS91bzdFM01JcWZhdFlvYktMSFVYNDZXc0FDbnRZeWZyMnpOaHJsRlVteG51enhkSXp6cU9GUllRd3kvaGZsSW13RnRRMkJqbFlOSU1HMU4xRUcyOVI1WllMc3VtSnVkZFQ3MWRWOEdpSiIsImhtYWNCYXNlNjQiOiJheitWKy9jTy9pUnl5NnczRFVvL1BIcXVielVKWmRMdnREWmd6YjIydEVjPSJ9"/>
          <p:cNvPicPr>
            <a:picLocks noChangeAspect="1" noChangeArrowheads="1"/>
          </p:cNvPicPr>
          <p:nvPr/>
        </p:nvPicPr>
        <p:blipFill>
          <a:blip r:embed="rId3" cstate="print"/>
          <a:srcRect t="7065" b="13458"/>
          <a:stretch>
            <a:fillRect/>
          </a:stretch>
        </p:blipFill>
        <p:spPr bwMode="auto">
          <a:xfrm>
            <a:off x="5508104" y="3429000"/>
            <a:ext cx="1834682" cy="3429000"/>
          </a:xfrm>
          <a:prstGeom prst="rect">
            <a:avLst/>
          </a:prstGeom>
          <a:noFill/>
        </p:spPr>
      </p:pic>
      <p:pic>
        <p:nvPicPr>
          <p:cNvPr id="10" name="Picture 8" descr="https://webattach.mail.yandex.net/message_part_real/IMG-79c28703adc77902b11c9eab9e2cc8a5-V.jpg?exif_rotate=y&amp;no_disposition=y&amp;name=IMG-79c28703adc77902b11c9eab9e2cc8a5-V.jpg&amp;sid=YWVzX3NpZDp7ImFlc0tleUlkIjoiMTc4IiwiaG1hY0tleUlkIjoiMTc4IiwiaXZCYXNlNjQiOiI2SzVQS3ZmRzRUVU9DbU5OMllEbXZnPT0iLCJzaWRCYXNlNjQiOiJpaEthUFVBWDllaEhRcHkrNGdEb2x3S3czWXd1K2VFVDB6cmxSYmJUUlF0MFBXMWozbENoRlA2T2RiRVRKbGNpSXIwSzV0TGtBQWJ3MnRaTXF0Y1hpSmZNeGJYMVpMSW1GQXQwVlNHcFZES2tmUHdHUGxuSnRMNEd0NkoxY3djZSIsImhtYWNCYXNlNjQiOiJuVldicCtQQ0M1SjZwd2VJM3Y0d1VmWkNyL0srZUxkK2dvU2VaNTVyaXFNPSJ9"/>
          <p:cNvPicPr>
            <a:picLocks noChangeAspect="1" noChangeArrowheads="1"/>
          </p:cNvPicPr>
          <p:nvPr/>
        </p:nvPicPr>
        <p:blipFill>
          <a:blip r:embed="rId4" cstate="print"/>
          <a:srcRect t="7828" b="11286"/>
          <a:stretch>
            <a:fillRect/>
          </a:stretch>
        </p:blipFill>
        <p:spPr bwMode="auto">
          <a:xfrm>
            <a:off x="7356501" y="3429001"/>
            <a:ext cx="1787499" cy="3429000"/>
          </a:xfrm>
          <a:prstGeom prst="rect">
            <a:avLst/>
          </a:prstGeom>
          <a:noFill/>
        </p:spPr>
      </p:pic>
      <p:pic>
        <p:nvPicPr>
          <p:cNvPr id="11" name="Picture 10" descr="https://webattach.mail.yandex.net/message_part_real/IMG-e6f3c46856af54c959baae178c503ef1-V.jpg?exif_rotate=y&amp;no_disposition=y&amp;name=IMG-e6f3c46856af54c959baae178c503ef1-V.jpg&amp;sid=YWVzX3NpZDp7ImFlc0tleUlkIjoiMTc4IiwiaG1hY0tleUlkIjoiMTc4IiwiaXZCYXNlNjQiOiJXbUJLRStUL2UxTTBvUFN6Ni9venBBPT0iLCJzaWRCYXNlNjQiOiJmaS9iMkV5QTZIbEZQYWNwWG45M1dMMlhYV0lLZnVJUExGaldmYWtQaUQ2WDBSQlFza1dGRS9JYWZ0UFF6YW1XdFFEazM3eTZkR3hGTUNlTnZOTVZVU0VWaEhWYThvMThkZUdrVXpqRFowZ0s4dTlqajFmMWpFL0syUmJPeThlUiIsImhtYWNCYXNlNjQiOiJwc1J6bHpzTlNyRW80TXVTemFZTzZJMndUeVptZjVRNVJzc0NKQ09lZkkwPSJ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1"/>
            <a:ext cx="3491880" cy="3429000"/>
          </a:xfrm>
          <a:prstGeom prst="rect">
            <a:avLst/>
          </a:prstGeom>
          <a:noFill/>
        </p:spPr>
      </p:pic>
      <p:pic>
        <p:nvPicPr>
          <p:cNvPr id="12" name="Picture 12" descr="https://webattach.mail.yandex.net/message_part_real/IMG-cc486a7442b51c029f6c95a2079efe09-V.jpg?exif_rotate=y&amp;no_disposition=y&amp;name=IMG-cc486a7442b51c029f6c95a2079efe09-V.jpg&amp;sid=YWVzX3NpZDp7ImFlc0tleUlkIjoiMTc4IiwiaG1hY0tleUlkIjoiMTc4IiwiaXZCYXNlNjQiOiJvRXJYVnVTQ1FuSm03VGZHcFU4RlVBPT0iLCJzaWRCYXNlNjQiOiJXWWZhcGFUb3hGak11ZDJqVTkvaGZqSE81MlcyR2YzZ0xrQ0dGMlZneTdoYm9DTnlReTExeVYybHFLaEtyeC9MRFFsNEVQNS8rSFpJQ0lpOUtiMEVQano1ejZqRGNPS3RzRXhuL0FtYXJGRU5oQXo0dmo4ZW54R21SeGFBbVdkQyIsImhtYWNCYXNlNjQiOiJvL3F0SWYyYUxsTUtEOG5DVHlxcFVtUFZoSENlK0h0aTViRFB1R0lwZWRrPSJ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3429000"/>
            <a:ext cx="2017216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7.USER7-NOUT\Downloads\морск 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620688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kern="1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ЦЕЛЬ: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расширить свои знания о море, его свойствах 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 descr="C:\Users\USER7.USER7-NOUT\Downloads\св моря.jpg"/>
          <p:cNvPicPr>
            <a:picLocks noChangeAspect="1" noChangeArrowheads="1"/>
          </p:cNvPicPr>
          <p:nvPr/>
        </p:nvPicPr>
        <p:blipFill>
          <a:blip r:embed="rId3" cstate="print"/>
          <a:srcRect b="8681"/>
          <a:stretch>
            <a:fillRect/>
          </a:stretch>
        </p:blipFill>
        <p:spPr bwMode="auto">
          <a:xfrm>
            <a:off x="1" y="2060848"/>
            <a:ext cx="9144000" cy="4797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7.USER7-NOUT\Downloads\морск 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67744" y="11967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kern="1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ЗАДАЧИ : </a:t>
            </a:r>
            <a:r>
              <a:rPr lang="ru-RU" kern="1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kern="1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420888"/>
            <a:ext cx="828092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Изучить специальную литературу по данной теме;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Собрать больше знаний о свойствах моря;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Научиться проводить опыты в домашних условиях;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Сделать макет «Глубины моря»</a:t>
            </a:r>
          </a:p>
          <a:p>
            <a:pPr>
              <a:buFont typeface="Wingdings" pitchFamily="2" charset="2"/>
              <a:buChar char="v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7.USER7-NOUT\Downloads\морск 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332656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kern="1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ГИПОТЕЗА: </a:t>
            </a:r>
            <a:r>
              <a:rPr lang="ru-RU" sz="3600" kern="1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м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 предположили, что море – это не просто прекрасное место для отдыха, но и  полезное место на планете Земля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3" descr="https://vsegda-pomnim.com/uploads/posts/2022-04/1651002866_64-vsegda-pomnim-com-p-solenoe-more-foto-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896"/>
            <a:ext cx="9144000" cy="4365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7.USER7-NOUT\Downloads\морск 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4" y="764704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МЕТОДЫ ИССЛЕДОВАНИЯ</a:t>
            </a:r>
            <a:r>
              <a:rPr lang="ru-RU" kern="1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br>
              <a:rPr lang="ru-RU" kern="1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204864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 родителей, воспитателей, детей и анализ результатов.</a:t>
            </a:r>
          </a:p>
          <a:p>
            <a:pPr marL="457200" indent="-457200" algn="just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и чтение познавательной и художественной литературы о морях, в том числе и в сети интернет.</a:t>
            </a:r>
          </a:p>
          <a:p>
            <a:pPr marL="457200" indent="-457200" algn="just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Опыты и эксперименты, наблюдения.</a:t>
            </a:r>
          </a:p>
          <a:p>
            <a:pPr marL="457200" indent="-457200" algn="just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макета моря своими руками.</a:t>
            </a:r>
          </a:p>
          <a:p>
            <a:pPr marL="457200" indent="-457200" algn="just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материала (выставка рисунков)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7.USER7-NOUT\Downloads\морск 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39752" y="1886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ОПРОС:</a:t>
            </a:r>
            <a:r>
              <a:rPr lang="ru-RU" kern="1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kern="1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764704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Знаете ли вы характерные особенности морей?</a:t>
            </a:r>
          </a:p>
          <a:p>
            <a:pPr lvl="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Хотели бы вы расширить свои знания об этом природном мире и узнать о морях необычные факты?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7.USER7-NOUT\Downloads\морск 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31640" y="476672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РЕЗУЛЬТАТ ОПРОСА:</a:t>
            </a:r>
            <a:r>
              <a:rPr lang="ru-RU" kern="1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kern="1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dirty="0"/>
          </a:p>
        </p:txBody>
      </p:sp>
      <p:graphicFrame>
        <p:nvGraphicFramePr>
          <p:cNvPr id="6" name="Объект 9">
            <a:extLst>
              <a:ext uri="{FF2B5EF4-FFF2-40B4-BE49-F238E27FC236}">
                <a16:creationId xmlns:a16="http://schemas.microsoft.com/office/drawing/2014/main" xmlns="" id="{2D8F5AFD-742D-4D7D-9934-8401ABAB46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4300428"/>
              </p:ext>
            </p:extLst>
          </p:nvPr>
        </p:nvGraphicFramePr>
        <p:xfrm>
          <a:off x="464990" y="1196752"/>
          <a:ext cx="8363272" cy="55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Объект 9">
            <a:extLst>
              <a:ext uri="{FF2B5EF4-FFF2-40B4-BE49-F238E27FC236}">
                <a16:creationId xmlns:a16="http://schemas.microsoft.com/office/drawing/2014/main" xmlns="" id="{2D8F5AFD-742D-4D7D-9934-8401ABAB46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4300428"/>
              </p:ext>
            </p:extLst>
          </p:nvPr>
        </p:nvGraphicFramePr>
        <p:xfrm>
          <a:off x="617390" y="1349152"/>
          <a:ext cx="8363272" cy="55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7.USER7-NOUT\Downloads\морск 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3608" y="476672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ХОД  ИССЛЕДОВАНИЯ:</a:t>
            </a:r>
            <a:r>
              <a:rPr lang="ru-RU" b="1" kern="1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b="1" kern="1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5" name="Picture 2" descr="https://proprikol.ru/wp-content/uploads/2019/08/kartinki-morskoe-dno-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746104"/>
            <a:ext cx="4788024" cy="2111896"/>
          </a:xfrm>
          <a:prstGeom prst="rect">
            <a:avLst/>
          </a:prstGeom>
          <a:noFill/>
        </p:spPr>
      </p:pic>
      <p:pic>
        <p:nvPicPr>
          <p:cNvPr id="6" name="Picture 4" descr="https://get.pxhere.com/photo/sea-ocean-underwater-biology-coral-coral-reef-reef-marine-biology-640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78851"/>
            <a:ext cx="4427984" cy="3090917"/>
          </a:xfrm>
          <a:prstGeom prst="rect">
            <a:avLst/>
          </a:prstGeom>
          <a:noFill/>
        </p:spPr>
      </p:pic>
      <p:pic>
        <p:nvPicPr>
          <p:cNvPr id="7" name="Picture 6" descr="http://vsegda-pomnim.com/uploads/posts/2022-04/1651050325_53-vsegda-pomnim-com-p-morskoe-dno-foto-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97152"/>
            <a:ext cx="4355976" cy="2060848"/>
          </a:xfrm>
          <a:prstGeom prst="rect">
            <a:avLst/>
          </a:prstGeom>
          <a:noFill/>
        </p:spPr>
      </p:pic>
      <p:pic>
        <p:nvPicPr>
          <p:cNvPr id="8" name="Picture 8" descr="https://vsegda-pomnim.com/uploads/posts/2022-04/1651014444_35-vsegda-pomnim-com-p-krasivie-volni-okeana-foto-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1714842"/>
            <a:ext cx="4788024" cy="2982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301</Words>
  <Application>Microsoft Office PowerPoint</Application>
  <PresentationFormat>Экран (4:3)</PresentationFormat>
  <Paragraphs>59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Горшенин Алексей</dc:creator>
  <cp:lastModifiedBy>USER7</cp:lastModifiedBy>
  <cp:revision>17</cp:revision>
  <dcterms:created xsi:type="dcterms:W3CDTF">2023-11-19T04:37:04Z</dcterms:created>
  <dcterms:modified xsi:type="dcterms:W3CDTF">2023-11-19T17:03:31Z</dcterms:modified>
</cp:coreProperties>
</file>