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0" r:id="rId3"/>
    <p:sldId id="278" r:id="rId4"/>
    <p:sldId id="267" r:id="rId5"/>
    <p:sldId id="274" r:id="rId6"/>
    <p:sldId id="280" r:id="rId7"/>
    <p:sldId id="281" r:id="rId8"/>
    <p:sldId id="282" r:id="rId9"/>
    <p:sldId id="283" r:id="rId10"/>
    <p:sldId id="268" r:id="rId11"/>
    <p:sldId id="271" r:id="rId12"/>
    <p:sldId id="28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7626C-D189-47CE-A482-3A677596DFD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45090-3BCD-4A9E-8DCA-BA0487A8F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72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необходимости удалите исходную фотографию, добавьте свое изображение и переместите его на задний план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45090-3BCD-4A9E-8DCA-BA0487A8F55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32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AE286F-416C-B28C-52E2-2AE2A91CA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F83517-3FC3-B85A-B9FE-91A56FB65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8C769D-31AB-C002-5E8F-E9268438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386EA2-13A5-414E-AD94-B160C4C6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786402-8884-10D6-C839-5E57D3E5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88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40D6A2-A4C7-6C90-EE90-CABDA1D3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254C5C-6AED-B63A-E3DD-A810A8438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A5CD3F-EC71-76A6-3B3C-A3A5DCE3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184076-6190-82AB-C3D7-EEA590C3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7E1A7F-A1CF-42E9-575D-DFBD282B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84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089D526-576F-9CDF-0662-3960761EA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3920FD9-ED7A-0E22-A07D-5BEC8EAA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1CE079-77E1-CD09-86B7-9B886555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7C165D-0225-A2D2-99C6-50EC131D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047914-F3FF-2034-56E0-5426EB71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6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712F2F-FE72-8D3B-470D-9C7C707E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DB27F4-49F6-46FB-7467-5D144271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2027DE-D450-EE0E-02B4-125CB5B7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A0E86A-CF05-2866-190D-8765975E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647DBD-DA3F-84E2-32B6-A76AE31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93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E0849-942A-6BC4-5AA3-1F181AF3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EF909B-F27B-95B7-6237-9ABB1EB4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F6ED5B-CDD7-EB42-7F1F-5E03A4BE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A28ED4-ABF3-56C7-2B94-D4AF70C3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EC5E43-C18A-F3C3-4A76-AD688F2C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91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C4EAF-4602-4586-5C47-186B59B59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E3524A-AFEA-6461-879B-608C8DA2B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98631A-5609-DAC0-884D-E72424601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220515-56A8-7C2C-EC9B-940B49EA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E161BE-6FFC-2FEB-4A36-197A81AF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002104-7287-854F-D910-A0E98DAB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7CD68B-9C5C-6079-526D-0720C6A6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1DA9EC-D734-82F8-A8FA-AD7833970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4F76D5-9F06-BC48-110C-8F88CFD2B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662473-8F0B-1779-2023-BB6C3603E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199D99A-3871-C5D3-D2A5-A593295C8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B22BA27-12DF-24E3-1B85-97C496DF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FD0E810-BBB8-1F8B-DE8F-84C68A74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B2AB7-4EAA-74A4-3A5D-6FF11630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55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C4158-CE48-D537-9F87-3A9C0BF3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97C5894-5159-EB68-62EA-A314A046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12C2C08-555E-82BB-525A-763FA71B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59B6F2-703D-9CF5-5960-D6830365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8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9C7CE6-88D2-5887-ACE2-4FC3121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67A06F0-EC56-3529-431A-EC30F243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7513738-4A30-EF28-84D9-FCB7DD44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64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D42644-0AD7-E04A-860F-89EC6E13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7CDA20-23C8-8F4F-5C02-F7448E64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C46BEC-BC76-F639-53C5-8B0956C76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EE2510-27EC-8C39-B959-AA41C2C8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8E7192-9985-12C8-6206-8D2A45D2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CC2830-1F49-CBC2-7EDD-6AD0B933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49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D9D3A8-34EA-9D36-0E9F-D8265A3C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4C2D5BD-8FDF-D89F-205F-BBB3A4D84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D781735-56A7-89A6-AB44-DCFE58833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A0743C-FBE1-1D6C-C6CE-B05D6512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9027-9562-688F-AC74-0879D3C0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F99127-63AE-2081-CB33-B7A1AF77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33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727D7-CDC7-E348-D070-5FE38CFE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132A7F-66F5-B679-89DB-56F9254F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96CBE1-9D68-E618-3649-BDB3E4A88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6C2F-A8C6-4235-9D81-53BAACFBDA9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D6A4DD-D6BC-5328-BCB9-10A6E8B1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31E820-8BAD-0A7C-F630-8342EAD95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9E8DD-D9AC-481A-B3A3-59F6581D8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38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2730CCD5-F045-FF8F-4A8E-BD5DFDEC3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80877" y="-339437"/>
            <a:ext cx="8025414" cy="7536874"/>
          </a:xfrm>
          <a:custGeom>
            <a:avLst/>
            <a:gdLst>
              <a:gd name="connsiteX0" fmla="*/ 0 w 7242279"/>
              <a:gd name="connsiteY0" fmla="*/ 3768436 h 7536874"/>
              <a:gd name="connsiteX1" fmla="*/ 0 w 7242279"/>
              <a:gd name="connsiteY1" fmla="*/ 3768437 h 7536874"/>
              <a:gd name="connsiteX2" fmla="*/ 0 w 7242279"/>
              <a:gd name="connsiteY2" fmla="*/ 3768437 h 7536874"/>
              <a:gd name="connsiteX3" fmla="*/ 3768437 w 7242279"/>
              <a:gd name="connsiteY3" fmla="*/ 0 h 7536874"/>
              <a:gd name="connsiteX4" fmla="*/ 5823751 w 7242279"/>
              <a:gd name="connsiteY4" fmla="*/ 0 h 7536874"/>
              <a:gd name="connsiteX5" fmla="*/ 7119466 w 7242279"/>
              <a:gd name="connsiteY5" fmla="*/ 228668 h 7536874"/>
              <a:gd name="connsiteX6" fmla="*/ 7204694 w 7242279"/>
              <a:gd name="connsiteY6" fmla="*/ 262272 h 7536874"/>
              <a:gd name="connsiteX7" fmla="*/ 7008180 w 7242279"/>
              <a:gd name="connsiteY7" fmla="*/ 262272 h 7536874"/>
              <a:gd name="connsiteX8" fmla="*/ 7008180 w 7242279"/>
              <a:gd name="connsiteY8" fmla="*/ 7259782 h 7536874"/>
              <a:gd name="connsiteX9" fmla="*/ 7242279 w 7242279"/>
              <a:gd name="connsiteY9" fmla="*/ 7259782 h 7536874"/>
              <a:gd name="connsiteX10" fmla="*/ 7119465 w 7242279"/>
              <a:gd name="connsiteY10" fmla="*/ 7308206 h 7536874"/>
              <a:gd name="connsiteX11" fmla="*/ 5823750 w 7242279"/>
              <a:gd name="connsiteY11" fmla="*/ 7536874 h 7536874"/>
              <a:gd name="connsiteX12" fmla="*/ 3768437 w 7242279"/>
              <a:gd name="connsiteY12" fmla="*/ 7536873 h 7536874"/>
              <a:gd name="connsiteX13" fmla="*/ 19456 w 7242279"/>
              <a:gd name="connsiteY13" fmla="*/ 4153737 h 7536874"/>
              <a:gd name="connsiteX14" fmla="*/ 0 w 7242279"/>
              <a:gd name="connsiteY14" fmla="*/ 3768437 h 7536874"/>
              <a:gd name="connsiteX15" fmla="*/ 19456 w 7242279"/>
              <a:gd name="connsiteY15" fmla="*/ 3383136 h 7536874"/>
              <a:gd name="connsiteX16" fmla="*/ 3768437 w 7242279"/>
              <a:gd name="connsiteY16" fmla="*/ 0 h 753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2279" h="7536874">
                <a:moveTo>
                  <a:pt x="0" y="3768436"/>
                </a:moveTo>
                <a:lnTo>
                  <a:pt x="0" y="3768437"/>
                </a:lnTo>
                <a:lnTo>
                  <a:pt x="0" y="3768437"/>
                </a:lnTo>
                <a:close/>
                <a:moveTo>
                  <a:pt x="3768437" y="0"/>
                </a:moveTo>
                <a:lnTo>
                  <a:pt x="5823751" y="0"/>
                </a:lnTo>
                <a:cubicBezTo>
                  <a:pt x="6279024" y="0"/>
                  <a:pt x="6715441" y="80735"/>
                  <a:pt x="7119466" y="228668"/>
                </a:cubicBezTo>
                <a:lnTo>
                  <a:pt x="7204694" y="262272"/>
                </a:lnTo>
                <a:lnTo>
                  <a:pt x="7008180" y="262272"/>
                </a:lnTo>
                <a:lnTo>
                  <a:pt x="7008180" y="7259782"/>
                </a:lnTo>
                <a:lnTo>
                  <a:pt x="7242279" y="7259782"/>
                </a:lnTo>
                <a:lnTo>
                  <a:pt x="7119465" y="7308206"/>
                </a:lnTo>
                <a:cubicBezTo>
                  <a:pt x="6715440" y="7456140"/>
                  <a:pt x="6279023" y="7536874"/>
                  <a:pt x="5823750" y="7536874"/>
                </a:cubicBezTo>
                <a:lnTo>
                  <a:pt x="3768437" y="7536873"/>
                </a:lnTo>
                <a:cubicBezTo>
                  <a:pt x="1817266" y="7536873"/>
                  <a:pt x="212438" y="6053994"/>
                  <a:pt x="19456" y="4153737"/>
                </a:cubicBezTo>
                <a:lnTo>
                  <a:pt x="0" y="3768437"/>
                </a:lnTo>
                <a:lnTo>
                  <a:pt x="19456" y="3383136"/>
                </a:lnTo>
                <a:cubicBezTo>
                  <a:pt x="212438" y="1482879"/>
                  <a:pt x="1817266" y="0"/>
                  <a:pt x="37684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0DD0C2-F846-682A-76CA-F6276CEFED7D}"/>
              </a:ext>
            </a:extLst>
          </p:cNvPr>
          <p:cNvSpPr txBox="1"/>
          <p:nvPr/>
        </p:nvSpPr>
        <p:spPr>
          <a:xfrm>
            <a:off x="375818" y="4795916"/>
            <a:ext cx="420505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Рисунок 14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734656AF-D57F-70A4-9FAC-2B4D935CB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645"/>
          <a:stretch/>
        </p:blipFill>
        <p:spPr>
          <a:xfrm>
            <a:off x="7518240" y="485668"/>
            <a:ext cx="887314" cy="115425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CDD9CD8-385F-54DF-6E8C-B89BC90AF962}"/>
              </a:ext>
            </a:extLst>
          </p:cNvPr>
          <p:cNvSpPr txBox="1"/>
          <p:nvPr/>
        </p:nvSpPr>
        <p:spPr>
          <a:xfrm>
            <a:off x="5044052" y="2057672"/>
            <a:ext cx="709906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528C"/>
                </a:solidFill>
                <a:latin typeface="+mj-lt"/>
              </a:rPr>
              <a:t>НАРОДНАЯ КУКЛА                             КАК СРЕДСТВО ПАТРИОТИЧЕСКОГО ВОСПИТАНИЯ ДОШКОЛЬНИКОВ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44348AA-D39D-2E50-5CCE-626BC09F2003}"/>
              </a:ext>
            </a:extLst>
          </p:cNvPr>
          <p:cNvSpPr txBox="1"/>
          <p:nvPr/>
        </p:nvSpPr>
        <p:spPr>
          <a:xfrm>
            <a:off x="5934224" y="4412644"/>
            <a:ext cx="6045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00528C"/>
                </a:solidFill>
                <a:latin typeface="+mj-lt"/>
              </a:rPr>
              <a:t>Аитова Ю.В., </a:t>
            </a:r>
            <a:r>
              <a:rPr lang="ru-RU" sz="1600" dirty="0">
                <a:solidFill>
                  <a:srgbClr val="00528C"/>
                </a:solidFill>
                <a:latin typeface="+mj-lt"/>
              </a:rPr>
              <a:t>старший преподаватель  кафедры дошкольного образования СГСПУ;</a:t>
            </a:r>
          </a:p>
          <a:p>
            <a:pPr algn="r"/>
            <a:r>
              <a:rPr lang="ru-RU" sz="1600" i="1" dirty="0">
                <a:solidFill>
                  <a:srgbClr val="00528C"/>
                </a:solidFill>
                <a:latin typeface="+mj-lt"/>
              </a:rPr>
              <a:t>Горшенина А.Д., </a:t>
            </a:r>
            <a:r>
              <a:rPr lang="ru-RU" sz="1600" dirty="0">
                <a:solidFill>
                  <a:srgbClr val="00528C"/>
                </a:solidFill>
                <a:latin typeface="+mj-lt"/>
              </a:rPr>
              <a:t>воспитатель СП ДС «Золотой петушок» ГБОУ СОШ №2 </a:t>
            </a:r>
            <a:r>
              <a:rPr lang="ru-RU" sz="1600" dirty="0" err="1">
                <a:solidFill>
                  <a:srgbClr val="00528C"/>
                </a:solidFill>
                <a:latin typeface="+mj-lt"/>
              </a:rPr>
              <a:t>п.г.т</a:t>
            </a:r>
            <a:r>
              <a:rPr lang="ru-RU" sz="1600" dirty="0">
                <a:solidFill>
                  <a:srgbClr val="00528C"/>
                </a:solidFill>
                <a:latin typeface="+mj-lt"/>
              </a:rPr>
              <a:t>. </a:t>
            </a:r>
            <a:r>
              <a:rPr lang="ru-RU" sz="1600" dirty="0" err="1">
                <a:solidFill>
                  <a:srgbClr val="00528C"/>
                </a:solidFill>
                <a:latin typeface="+mj-lt"/>
              </a:rPr>
              <a:t>Усть</a:t>
            </a:r>
            <a:r>
              <a:rPr lang="ru-RU" sz="1600" dirty="0">
                <a:solidFill>
                  <a:srgbClr val="00528C"/>
                </a:solidFill>
                <a:latin typeface="+mj-lt"/>
              </a:rPr>
              <a:t>-Кинельский;</a:t>
            </a:r>
          </a:p>
          <a:p>
            <a:pPr algn="r"/>
            <a:r>
              <a:rPr lang="ru-RU" sz="1600" i="1" dirty="0" err="1">
                <a:solidFill>
                  <a:srgbClr val="00528C"/>
                </a:solidFill>
                <a:latin typeface="+mj-lt"/>
              </a:rPr>
              <a:t>Кочетова</a:t>
            </a:r>
            <a:r>
              <a:rPr lang="ru-RU" sz="1600" i="1" dirty="0">
                <a:solidFill>
                  <a:srgbClr val="00528C"/>
                </a:solidFill>
                <a:latin typeface="+mj-lt"/>
              </a:rPr>
              <a:t> Н.Г., </a:t>
            </a:r>
            <a:r>
              <a:rPr lang="ru-RU" sz="1600" dirty="0">
                <a:solidFill>
                  <a:srgbClr val="00528C"/>
                </a:solidFill>
                <a:latin typeface="+mj-lt"/>
              </a:rPr>
              <a:t>к.ф.-м.н., доцент</a:t>
            </a:r>
            <a:r>
              <a:rPr lang="ru-RU" sz="1600" dirty="0">
                <a:solidFill>
                  <a:srgbClr val="00528C"/>
                </a:solidFill>
              </a:rPr>
              <a:t> кафедры дошкольного образования СГСПУ;</a:t>
            </a:r>
            <a:endParaRPr lang="ru-RU" sz="1600" dirty="0">
              <a:solidFill>
                <a:srgbClr val="00528C"/>
              </a:solidFill>
              <a:latin typeface="+mj-lt"/>
            </a:endParaRPr>
          </a:p>
          <a:p>
            <a:pPr algn="r"/>
            <a:r>
              <a:rPr lang="ru-RU" sz="1600" i="1" dirty="0" err="1">
                <a:solidFill>
                  <a:srgbClr val="00528C"/>
                </a:solidFill>
              </a:rPr>
              <a:t>Стрельбицкая</a:t>
            </a:r>
            <a:r>
              <a:rPr lang="ru-RU" sz="1600" i="1" dirty="0">
                <a:solidFill>
                  <a:srgbClr val="00528C"/>
                </a:solidFill>
              </a:rPr>
              <a:t> О.С., </a:t>
            </a:r>
            <a:r>
              <a:rPr lang="ru-RU" sz="1600" dirty="0">
                <a:solidFill>
                  <a:srgbClr val="00528C"/>
                </a:solidFill>
              </a:rPr>
              <a:t>воспитатель СП ДС «Золотой петушок» ГБОУ СОШ №2 </a:t>
            </a:r>
            <a:r>
              <a:rPr lang="ru-RU" sz="1600" dirty="0" err="1">
                <a:solidFill>
                  <a:srgbClr val="00528C"/>
                </a:solidFill>
              </a:rPr>
              <a:t>п.г.т</a:t>
            </a:r>
            <a:r>
              <a:rPr lang="ru-RU" sz="1600" dirty="0">
                <a:solidFill>
                  <a:srgbClr val="00528C"/>
                </a:solidFill>
              </a:rPr>
              <a:t>. </a:t>
            </a:r>
            <a:r>
              <a:rPr lang="ru-RU" sz="1600" dirty="0" err="1">
                <a:solidFill>
                  <a:srgbClr val="00528C"/>
                </a:solidFill>
              </a:rPr>
              <a:t>Усть</a:t>
            </a:r>
            <a:r>
              <a:rPr lang="ru-RU" sz="1600" dirty="0">
                <a:solidFill>
                  <a:srgbClr val="00528C"/>
                </a:solidFill>
              </a:rPr>
              <a:t>-Кинельский</a:t>
            </a:r>
          </a:p>
          <a:p>
            <a:pPr algn="r"/>
            <a:endParaRPr lang="ru-RU" sz="1600" dirty="0">
              <a:solidFill>
                <a:srgbClr val="00528C"/>
              </a:solidFill>
              <a:latin typeface="+mj-lt"/>
            </a:endParaRPr>
          </a:p>
          <a:p>
            <a:pPr algn="r"/>
            <a:endParaRPr lang="ru-RU" sz="1600" dirty="0">
              <a:solidFill>
                <a:srgbClr val="00528C"/>
              </a:solidFill>
              <a:latin typeface="+mj-lt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1D5BFEAA-45EC-B405-F7D9-D529DDF7501C}"/>
              </a:ext>
            </a:extLst>
          </p:cNvPr>
          <p:cNvCxnSpPr/>
          <p:nvPr/>
        </p:nvCxnSpPr>
        <p:spPr>
          <a:xfrm>
            <a:off x="6078227" y="4282774"/>
            <a:ext cx="5353050" cy="0"/>
          </a:xfrm>
          <a:prstGeom prst="line">
            <a:avLst/>
          </a:prstGeom>
          <a:ln w="19050">
            <a:solidFill>
              <a:srgbClr val="B895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2A2E6B-409E-40F3-989C-834D00CC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7168" y="549187"/>
            <a:ext cx="1027216" cy="102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CB8D557-11F3-4583-B0A5-2A786B358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48" t="4410" r="13597" b="53158"/>
          <a:stretch/>
        </p:blipFill>
        <p:spPr bwMode="auto">
          <a:xfrm>
            <a:off x="10095343" y="612706"/>
            <a:ext cx="887314" cy="102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274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84250B-9EBB-7EAA-D280-17526F3B8EEF}"/>
              </a:ext>
            </a:extLst>
          </p:cNvPr>
          <p:cNvSpPr>
            <a:spLocks/>
          </p:cNvSpPr>
          <p:nvPr/>
        </p:nvSpPr>
        <p:spPr>
          <a:xfrm>
            <a:off x="0" y="0"/>
            <a:ext cx="4733365" cy="6877050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72FCCA-6C36-9DB7-E4CA-A495227CC737}"/>
              </a:ext>
            </a:extLst>
          </p:cNvPr>
          <p:cNvSpPr>
            <a:spLocks/>
          </p:cNvSpPr>
          <p:nvPr/>
        </p:nvSpPr>
        <p:spPr>
          <a:xfrm>
            <a:off x="781050" y="2078370"/>
            <a:ext cx="45719" cy="38366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/>
          <a:srcRect l="33005" t="49653" r="53344" b="23154"/>
          <a:stretch/>
        </p:blipFill>
        <p:spPr>
          <a:xfrm>
            <a:off x="230467" y="2078370"/>
            <a:ext cx="1557991" cy="4496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9154E0-0163-F4E9-E567-79C44D6C35D4}"/>
              </a:ext>
            </a:extLst>
          </p:cNvPr>
          <p:cNvSpPr txBox="1"/>
          <p:nvPr/>
        </p:nvSpPr>
        <p:spPr>
          <a:xfrm>
            <a:off x="0" y="448975"/>
            <a:ext cx="4788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СТИХОТВОРЕНИЯ                О НАРОДНЫХ КУКЛАХ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8606957" y="338047"/>
            <a:ext cx="3541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«Кукла-</a:t>
            </a:r>
            <a:r>
              <a:rPr lang="ru-RU" sz="2000" i="1" dirty="0" err="1"/>
              <a:t>десятиручка</a:t>
            </a:r>
            <a:r>
              <a:rPr lang="ru-RU" sz="2000" i="1" dirty="0"/>
              <a:t>»</a:t>
            </a:r>
          </a:p>
          <a:p>
            <a:pPr algn="ctr"/>
            <a:r>
              <a:rPr lang="ru-RU" sz="2000" dirty="0"/>
              <a:t>Я пекла, варила,</a:t>
            </a:r>
          </a:p>
          <a:p>
            <a:pPr algn="ctr"/>
            <a:r>
              <a:rPr lang="ru-RU" sz="2000" dirty="0"/>
              <a:t>Кукол накормила.</a:t>
            </a:r>
          </a:p>
          <a:p>
            <a:pPr algn="ctr"/>
            <a:r>
              <a:rPr lang="ru-RU" sz="2000" dirty="0"/>
              <a:t>Куклы меня слушали,</a:t>
            </a:r>
          </a:p>
          <a:p>
            <a:pPr algn="ctr"/>
            <a:r>
              <a:rPr lang="ru-RU" sz="2000" dirty="0"/>
              <a:t>Быстренько все скушали:</a:t>
            </a:r>
          </a:p>
          <a:p>
            <a:pPr algn="ctr"/>
            <a:r>
              <a:rPr lang="ru-RU" sz="2000" dirty="0"/>
              <a:t>И суп из цветочков,</a:t>
            </a:r>
          </a:p>
          <a:p>
            <a:pPr algn="ctr"/>
            <a:r>
              <a:rPr lang="ru-RU" sz="2000" dirty="0"/>
              <a:t>И пирог из песочка,</a:t>
            </a:r>
          </a:p>
          <a:p>
            <a:pPr algn="ctr"/>
            <a:r>
              <a:rPr lang="ru-RU" sz="2000" dirty="0"/>
              <a:t>И котлеты из глины,</a:t>
            </a:r>
          </a:p>
          <a:p>
            <a:pPr algn="ctr"/>
            <a:r>
              <a:rPr lang="ru-RU" sz="2000" dirty="0"/>
              <a:t>И компот из рябины.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5065897" y="3712602"/>
            <a:ext cx="3541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«Кукла-Колокольчик»</a:t>
            </a:r>
          </a:p>
          <a:p>
            <a:pPr algn="ctr"/>
            <a:r>
              <a:rPr lang="ru-RU" sz="2000" dirty="0"/>
              <a:t>Тряпичную куклу</a:t>
            </a:r>
          </a:p>
          <a:p>
            <a:pPr algn="ctr"/>
            <a:r>
              <a:rPr lang="ru-RU" sz="2000" dirty="0"/>
              <a:t>сшила мама дочке,</a:t>
            </a:r>
          </a:p>
          <a:p>
            <a:pPr algn="ctr"/>
            <a:r>
              <a:rPr lang="ru-RU" sz="2000" dirty="0"/>
              <a:t>Надела на ножки в</a:t>
            </a:r>
          </a:p>
          <a:p>
            <a:pPr algn="ctr"/>
            <a:r>
              <a:rPr lang="ru-RU" sz="2000" dirty="0"/>
              <a:t>красные носочки.</a:t>
            </a:r>
          </a:p>
          <a:p>
            <a:pPr algn="ctr"/>
            <a:r>
              <a:rPr lang="ru-RU" sz="2000" dirty="0"/>
              <a:t>Ниточки – косички,</a:t>
            </a:r>
          </a:p>
          <a:p>
            <a:pPr algn="ctr"/>
            <a:r>
              <a:rPr lang="ru-RU" sz="2000" dirty="0"/>
              <a:t>платьице в горошек.</a:t>
            </a:r>
          </a:p>
          <a:p>
            <a:pPr algn="ctr"/>
            <a:r>
              <a:rPr lang="ru-RU" sz="2000" dirty="0"/>
              <a:t>Вся теплом согрета</a:t>
            </a:r>
          </a:p>
          <a:p>
            <a:pPr algn="ctr"/>
            <a:r>
              <a:rPr lang="ru-RU" sz="2000" dirty="0"/>
              <a:t>маленьких ладошек.</a:t>
            </a:r>
          </a:p>
        </p:txBody>
      </p:sp>
      <p:pic>
        <p:nvPicPr>
          <p:cNvPr id="5122" name="Picture 2" descr="https://on-woman.com/wp-content/uploads/desyatiru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832" y="338047"/>
            <a:ext cx="3354409" cy="275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EAC551C-D405-47E8-81A3-D02ECB2D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919" y="3621364"/>
            <a:ext cx="3034738" cy="282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73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E70A1A4-A208-9A81-4264-1276CB9A8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56" t="278" r="12450" b="555"/>
          <a:stretch/>
        </p:blipFill>
        <p:spPr>
          <a:xfrm>
            <a:off x="-820644" y="291867"/>
            <a:ext cx="6268732" cy="626873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2E506E1-C9D8-19CC-494F-62E7D8F058DA}"/>
              </a:ext>
            </a:extLst>
          </p:cNvPr>
          <p:cNvSpPr/>
          <p:nvPr/>
        </p:nvSpPr>
        <p:spPr>
          <a:xfrm>
            <a:off x="11951498" y="0"/>
            <a:ext cx="238123" cy="6877050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ar37.ru/wp-content/uploads/4/5/8/4588cc38e8c067679e806246d71c73d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0759" y="524434"/>
            <a:ext cx="6269675" cy="5853653"/>
          </a:xfrm>
          <a:prstGeom prst="ellipse">
            <a:avLst/>
          </a:prstGeom>
          <a:ln w="63500" cap="rnd">
            <a:solidFill>
              <a:srgbClr val="205D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E1DDA684-F621-3CD4-E382-24D6558780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89621" cy="6877050"/>
          </a:xfrm>
          <a:custGeom>
            <a:avLst/>
            <a:gdLst>
              <a:gd name="connsiteX0" fmla="*/ 0 w 12189621"/>
              <a:gd name="connsiteY0" fmla="*/ 0 h 6877050"/>
              <a:gd name="connsiteX1" fmla="*/ 12189621 w 12189621"/>
              <a:gd name="connsiteY1" fmla="*/ 0 h 6877050"/>
              <a:gd name="connsiteX2" fmla="*/ 12189621 w 12189621"/>
              <a:gd name="connsiteY2" fmla="*/ 6877050 h 6877050"/>
              <a:gd name="connsiteX3" fmla="*/ 0 w 12189621"/>
              <a:gd name="connsiteY3" fmla="*/ 6877050 h 6877050"/>
              <a:gd name="connsiteX4" fmla="*/ 0 w 12189621"/>
              <a:gd name="connsiteY4" fmla="*/ 5073301 h 6877050"/>
              <a:gd name="connsiteX5" fmla="*/ 152268 w 12189621"/>
              <a:gd name="connsiteY5" fmla="*/ 5276926 h 6877050"/>
              <a:gd name="connsiteX6" fmla="*/ 2382444 w 12189621"/>
              <a:gd name="connsiteY6" fmla="*/ 6328670 h 6877050"/>
              <a:gd name="connsiteX7" fmla="*/ 5272589 w 12189621"/>
              <a:gd name="connsiteY7" fmla="*/ 3438525 h 6877050"/>
              <a:gd name="connsiteX8" fmla="*/ 2382444 w 12189621"/>
              <a:gd name="connsiteY8" fmla="*/ 548380 h 6877050"/>
              <a:gd name="connsiteX9" fmla="*/ 152268 w 12189621"/>
              <a:gd name="connsiteY9" fmla="*/ 1600125 h 6877050"/>
              <a:gd name="connsiteX10" fmla="*/ 0 w 12189621"/>
              <a:gd name="connsiteY10" fmla="*/ 1803749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9621" h="6877050">
                <a:moveTo>
                  <a:pt x="0" y="0"/>
                </a:moveTo>
                <a:lnTo>
                  <a:pt x="12189621" y="0"/>
                </a:lnTo>
                <a:lnTo>
                  <a:pt x="12189621" y="6877050"/>
                </a:lnTo>
                <a:lnTo>
                  <a:pt x="0" y="6877050"/>
                </a:lnTo>
                <a:lnTo>
                  <a:pt x="0" y="5073301"/>
                </a:lnTo>
                <a:lnTo>
                  <a:pt x="152268" y="5276926"/>
                </a:lnTo>
                <a:cubicBezTo>
                  <a:pt x="682363" y="5919253"/>
                  <a:pt x="1484591" y="6328670"/>
                  <a:pt x="2382444" y="6328670"/>
                </a:cubicBezTo>
                <a:cubicBezTo>
                  <a:pt x="3978627" y="6328670"/>
                  <a:pt x="5272589" y="5034708"/>
                  <a:pt x="5272589" y="3438525"/>
                </a:cubicBezTo>
                <a:cubicBezTo>
                  <a:pt x="5272589" y="1842342"/>
                  <a:pt x="3978627" y="548380"/>
                  <a:pt x="2382444" y="548380"/>
                </a:cubicBezTo>
                <a:cubicBezTo>
                  <a:pt x="1484591" y="548380"/>
                  <a:pt x="682363" y="957798"/>
                  <a:pt x="152268" y="1600125"/>
                </a:cubicBezTo>
                <a:lnTo>
                  <a:pt x="0" y="180374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205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8AC19828-ABB5-9850-680F-2A7DE73F7A0D}"/>
              </a:ext>
            </a:extLst>
          </p:cNvPr>
          <p:cNvSpPr/>
          <p:nvPr/>
        </p:nvSpPr>
        <p:spPr>
          <a:xfrm>
            <a:off x="4202670" y="1315654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 яблочко контур">
            <a:extLst>
              <a:ext uri="{FF2B5EF4-FFF2-40B4-BE49-F238E27FC236}">
                <a16:creationId xmlns:a16="http://schemas.microsoft.com/office/drawing/2014/main" xmlns="" id="{9A46D34D-D9F0-D5CC-88F2-F21765AD36A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6982" y="1529966"/>
            <a:ext cx="914400" cy="91440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222BD4AB-B259-6070-C3D0-F9C2091E6D74}"/>
              </a:ext>
            </a:extLst>
          </p:cNvPr>
          <p:cNvSpPr/>
          <p:nvPr/>
        </p:nvSpPr>
        <p:spPr>
          <a:xfrm>
            <a:off x="4202670" y="4664741"/>
            <a:ext cx="1343025" cy="1343025"/>
          </a:xfrm>
          <a:prstGeom prst="ellipse">
            <a:avLst/>
          </a:prstGeom>
          <a:solidFill>
            <a:schemeClr val="bg2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Пользователи контур">
            <a:extLst>
              <a:ext uri="{FF2B5EF4-FFF2-40B4-BE49-F238E27FC236}">
                <a16:creationId xmlns:a16="http://schemas.microsoft.com/office/drawing/2014/main" xmlns="" id="{58C11D59-8402-3216-7EF6-084391AFFE6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6984" y="4879053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A5CBE6-0395-C928-18C9-77B557DC036F}"/>
              </a:ext>
            </a:extLst>
          </p:cNvPr>
          <p:cNvSpPr txBox="1"/>
          <p:nvPr/>
        </p:nvSpPr>
        <p:spPr>
          <a:xfrm>
            <a:off x="6055403" y="3236655"/>
            <a:ext cx="538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находит свой путь к сердцам детей и взрослых;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2EB011D-DA24-95D6-EA31-FF3006FB9661}"/>
              </a:ext>
            </a:extLst>
          </p:cNvPr>
          <p:cNvSpPr txBox="1"/>
          <p:nvPr/>
        </p:nvSpPr>
        <p:spPr>
          <a:xfrm>
            <a:off x="4416983" y="170491"/>
            <a:ext cx="6902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000" b="0" i="0" dirty="0">
                <a:solidFill>
                  <a:srgbClr val="00528C"/>
                </a:solidFill>
                <a:effectLst/>
                <a:latin typeface="+mj-lt"/>
              </a:rPr>
              <a:t>НАРОДНАЯ КУКЛА: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CA5CBE6-0395-C928-18C9-77B557DC036F}"/>
              </a:ext>
            </a:extLst>
          </p:cNvPr>
          <p:cNvSpPr txBox="1"/>
          <p:nvPr/>
        </p:nvSpPr>
        <p:spPr>
          <a:xfrm>
            <a:off x="5897056" y="4879053"/>
            <a:ext cx="538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способствует передаче ребенку нравственных и символических знаний.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CA5CBE6-0395-C928-18C9-77B557DC036F}"/>
              </a:ext>
            </a:extLst>
          </p:cNvPr>
          <p:cNvSpPr txBox="1"/>
          <p:nvPr/>
        </p:nvSpPr>
        <p:spPr>
          <a:xfrm>
            <a:off x="5526471" y="1639704"/>
            <a:ext cx="411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имеет своё значение;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97A6DACC-31AF-E97F-966A-5C3B56520B02}"/>
              </a:ext>
            </a:extLst>
          </p:cNvPr>
          <p:cNvSpPr/>
          <p:nvPr/>
        </p:nvSpPr>
        <p:spPr>
          <a:xfrm>
            <a:off x="4752920" y="2950546"/>
            <a:ext cx="1363222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Папка-планшет с галочками контур">
            <a:extLst>
              <a:ext uri="{FF2B5EF4-FFF2-40B4-BE49-F238E27FC236}">
                <a16:creationId xmlns:a16="http://schemas.microsoft.com/office/drawing/2014/main" xmlns="" id="{911DA88B-FF80-2067-A34A-6CCF45ACE47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888" y="31472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70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61A1B4-2B9A-FFA1-C4AD-7A149886E1DA}"/>
              </a:ext>
            </a:extLst>
          </p:cNvPr>
          <p:cNvSpPr/>
          <p:nvPr/>
        </p:nvSpPr>
        <p:spPr>
          <a:xfrm>
            <a:off x="0" y="0"/>
            <a:ext cx="238123" cy="6877050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3582105" y="2281749"/>
            <a:ext cx="5027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СПАСИБО </a:t>
            </a:r>
          </a:p>
          <a:p>
            <a:pPr algn="ctr"/>
            <a:r>
              <a:rPr lang="ru-RU" sz="48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2150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61A1B4-2B9A-FFA1-C4AD-7A149886E1DA}"/>
              </a:ext>
            </a:extLst>
          </p:cNvPr>
          <p:cNvSpPr/>
          <p:nvPr/>
        </p:nvSpPr>
        <p:spPr>
          <a:xfrm>
            <a:off x="0" y="0"/>
            <a:ext cx="238123" cy="6877050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930668" y="1245936"/>
            <a:ext cx="56314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«Детство - каждодневное открытие мира и, поэтому надо делать так, чтобы оно стало, прежде всего, познанием человека и Отечества, их красоты и величия» </a:t>
            </a:r>
          </a:p>
          <a:p>
            <a:pPr algn="ctr"/>
            <a:r>
              <a:rPr lang="ru-RU" sz="3200" i="1" dirty="0"/>
              <a:t>(В.А. Сухомлинский)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FED1E82E-FF99-451A-8222-813E2AFB0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9" t="4546" r="9279" b="3477"/>
          <a:stretch/>
        </p:blipFill>
        <p:spPr bwMode="auto">
          <a:xfrm>
            <a:off x="7462248" y="702891"/>
            <a:ext cx="3495369" cy="547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899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61A1B4-2B9A-FFA1-C4AD-7A149886E1DA}"/>
              </a:ext>
            </a:extLst>
          </p:cNvPr>
          <p:cNvSpPr/>
          <p:nvPr/>
        </p:nvSpPr>
        <p:spPr>
          <a:xfrm>
            <a:off x="0" y="0"/>
            <a:ext cx="238123" cy="6877050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1105480" y="479454"/>
            <a:ext cx="10055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Кукла – это детская игрушка в виде человека, животного или вымышленного существа, выполненная из разных материалов.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4E86FEF-F858-4C71-8238-AA5CCAD5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1094" y="2787443"/>
            <a:ext cx="2400741" cy="322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AE519E7A-F720-4263-92DA-A15E2132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493" y="2808086"/>
            <a:ext cx="2583918" cy="322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CE907E87-6979-4034-823F-17EF72AD7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59" r="7190" b="3963"/>
          <a:stretch/>
        </p:blipFill>
        <p:spPr bwMode="auto">
          <a:xfrm>
            <a:off x="8539069" y="2762865"/>
            <a:ext cx="2400741" cy="327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1550545" y="6017340"/>
            <a:ext cx="18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Коляда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4994257" y="6017340"/>
            <a:ext cx="226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/>
              <a:t>Десятиручка</a:t>
            </a:r>
            <a:endParaRPr lang="ru-RU" sz="24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8808520" y="6017339"/>
            <a:ext cx="18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Семья</a:t>
            </a:r>
          </a:p>
        </p:txBody>
      </p:sp>
    </p:spTree>
    <p:extLst>
      <p:ext uri="{BB962C8B-B14F-4D97-AF65-F5344CB8AC3E}">
        <p14:creationId xmlns:p14="http://schemas.microsoft.com/office/powerpoint/2010/main" xmlns="" val="395309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84250B-9EBB-7EAA-D280-17526F3B8E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638675" cy="6877050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9154E0-0163-F4E9-E567-79C44D6C35D4}"/>
              </a:ext>
            </a:extLst>
          </p:cNvPr>
          <p:cNvSpPr txBox="1"/>
          <p:nvPr/>
        </p:nvSpPr>
        <p:spPr>
          <a:xfrm>
            <a:off x="121025" y="195292"/>
            <a:ext cx="4517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ФУНКЦИИ НАРОДНЫХ КУКОЛ: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72FCCA-6C36-9DB7-E4CA-A495227CC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050" y="2078370"/>
            <a:ext cx="45719" cy="22174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09D5C8-ED4C-8CC4-8036-D72265CBEE6A}"/>
              </a:ext>
            </a:extLst>
          </p:cNvPr>
          <p:cNvSpPr txBox="1"/>
          <p:nvPr/>
        </p:nvSpPr>
        <p:spPr>
          <a:xfrm>
            <a:off x="803909" y="2130486"/>
            <a:ext cx="3636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Средство воспитания.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Охрана детского сна ребёнка и оберег                     от злых сил.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Через игру с куклой дети знакомятся с традициями, познают мир природы и общества.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4DD35454-795D-42BB-9FAC-8AE35A9B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969" y="214590"/>
            <a:ext cx="4445676" cy="303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vashobereg.ru/wp-content/uploads/2018/08/kukly-motanky-1024x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459" y="3518187"/>
            <a:ext cx="4138165" cy="2828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065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84250B-9EBB-7EAA-D280-17526F3B8E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638675" cy="6877050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72FCCA-6C36-9DB7-E4CA-A495227CC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050" y="2078370"/>
            <a:ext cx="45719" cy="22174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834EFB8-350C-4B68-B1A5-10CDAF48C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389" y="148866"/>
            <a:ext cx="4995069" cy="277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5E3EDCD-4002-4A47-9980-662F39D5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3826" y="3209792"/>
            <a:ext cx="2680209" cy="348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33005" t="49653" r="53344" b="23154"/>
          <a:stretch/>
        </p:blipFill>
        <p:spPr>
          <a:xfrm>
            <a:off x="122891" y="1700905"/>
            <a:ext cx="1116106" cy="25948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9709693" y="1285406"/>
            <a:ext cx="248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М.И. Игнатьев «Няня»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9175376" y="4295775"/>
            <a:ext cx="226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К.В. </a:t>
            </a:r>
            <a:r>
              <a:rPr lang="ru-RU" sz="2400" i="1" dirty="0" err="1"/>
              <a:t>Лемох</a:t>
            </a:r>
            <a:r>
              <a:rPr lang="ru-RU" sz="2400" i="1" dirty="0"/>
              <a:t> «Варька»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9154E0-0163-F4E9-E567-79C44D6C35D4}"/>
              </a:ext>
            </a:extLst>
          </p:cNvPr>
          <p:cNvSpPr txBox="1"/>
          <p:nvPr/>
        </p:nvSpPr>
        <p:spPr>
          <a:xfrm>
            <a:off x="278605" y="377466"/>
            <a:ext cx="4081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КАРТИНЫ ХУДОЖНИКОВ О НАРОДНЫХ КУКЛАХ</a:t>
            </a:r>
          </a:p>
        </p:txBody>
      </p:sp>
    </p:spTree>
    <p:extLst>
      <p:ext uri="{BB962C8B-B14F-4D97-AF65-F5344CB8AC3E}">
        <p14:creationId xmlns:p14="http://schemas.microsoft.com/office/powerpoint/2010/main" xmlns="" val="152434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84250B-9EBB-7EAA-D280-17526F3B8E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638675" cy="6877050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9154E0-0163-F4E9-E567-79C44D6C35D4}"/>
              </a:ext>
            </a:extLst>
          </p:cNvPr>
          <p:cNvSpPr txBox="1"/>
          <p:nvPr/>
        </p:nvSpPr>
        <p:spPr>
          <a:xfrm>
            <a:off x="278605" y="377466"/>
            <a:ext cx="4081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КАРТИНЫ ХУДОЖНИКОВ О НАРОДНЫХ КУКЛАХ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72FCCA-6C36-9DB7-E4CA-A495227CC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050" y="2078370"/>
            <a:ext cx="45719" cy="22174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33005" t="49653" r="53344" b="23154"/>
          <a:stretch/>
        </p:blipFill>
        <p:spPr>
          <a:xfrm>
            <a:off x="122891" y="1700905"/>
            <a:ext cx="899085" cy="25948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5031053" y="5627033"/>
            <a:ext cx="328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В.А. Тропинин «Девочка с куклой»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9055044" y="5627033"/>
            <a:ext cx="2671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В.М. Максимов</a:t>
            </a:r>
          </a:p>
          <a:p>
            <a:pPr algn="ctr"/>
            <a:r>
              <a:rPr lang="ru-RU" sz="2400" i="1" dirty="0"/>
              <a:t>«Материнство»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5F76A4B-F5B6-4180-B6C8-E62CE20CFD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389" y="882090"/>
            <a:ext cx="3641466" cy="456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0A3E6C7-5539-43A9-BEBE-98D28499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3596" y="882089"/>
            <a:ext cx="3374380" cy="4563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285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84250B-9EBB-7EAA-D280-17526F3B8E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638675" cy="6877050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9154E0-0163-F4E9-E567-79C44D6C35D4}"/>
              </a:ext>
            </a:extLst>
          </p:cNvPr>
          <p:cNvSpPr txBox="1"/>
          <p:nvPr/>
        </p:nvSpPr>
        <p:spPr>
          <a:xfrm>
            <a:off x="278605" y="377466"/>
            <a:ext cx="4081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НАРОДНЫЕ КУКЛЫ В РУССКИХ НАРОДНЫХ СКАЗКАХ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72FCCA-6C36-9DB7-E4CA-A495227CC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050" y="2078370"/>
            <a:ext cx="45719" cy="22174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33005" t="49653" r="53344" b="23154"/>
          <a:stretch/>
        </p:blipFill>
        <p:spPr>
          <a:xfrm>
            <a:off x="168610" y="1700905"/>
            <a:ext cx="658159" cy="25948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5770641" y="275104"/>
            <a:ext cx="561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Русская народная сказка «</a:t>
            </a:r>
            <a:r>
              <a:rPr lang="ru-RU" sz="2400" i="1" dirty="0" err="1"/>
              <a:t>Терёшечка</a:t>
            </a:r>
            <a:r>
              <a:rPr lang="ru-RU" sz="2400" i="1" dirty="0"/>
              <a:t>» (кукла «</a:t>
            </a:r>
            <a:r>
              <a:rPr lang="ru-RU" sz="2400" i="1" dirty="0" err="1"/>
              <a:t>Пеленашка</a:t>
            </a:r>
            <a:r>
              <a:rPr lang="ru-RU" sz="2400" i="1" dirty="0"/>
              <a:t>»)</a:t>
            </a:r>
          </a:p>
        </p:txBody>
      </p:sp>
      <p:pic>
        <p:nvPicPr>
          <p:cNvPr id="2050" name="Picture 2" descr="https://nukadeti.ru/content/images/essence/tale/1461/1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212840"/>
            <a:ext cx="3610574" cy="335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8580150" y="1553073"/>
            <a:ext cx="35410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Вот сделали они колодочку, завернули ее в пеленочку, стали качать да </a:t>
            </a:r>
            <a:r>
              <a:rPr lang="ru-RU" sz="2000" dirty="0" err="1"/>
              <a:t>прибаюкивать</a:t>
            </a:r>
            <a:r>
              <a:rPr lang="ru-RU" sz="2000" dirty="0"/>
              <a:t>:</a:t>
            </a:r>
          </a:p>
          <a:p>
            <a:pPr algn="ctr"/>
            <a:r>
              <a:rPr lang="ru-RU" sz="2000" dirty="0"/>
              <a:t>– Спи-</a:t>
            </a:r>
            <a:r>
              <a:rPr lang="ru-RU" sz="2000" dirty="0" err="1"/>
              <a:t>тко</a:t>
            </a:r>
            <a:r>
              <a:rPr lang="ru-RU" sz="2000" dirty="0"/>
              <a:t>, усни, дитя </a:t>
            </a:r>
            <a:r>
              <a:rPr lang="ru-RU" sz="2000" dirty="0" err="1"/>
              <a:t>Терешечка</a:t>
            </a:r>
            <a:r>
              <a:rPr lang="ru-RU" sz="2000" dirty="0"/>
              <a:t>, –</a:t>
            </a:r>
          </a:p>
          <a:p>
            <a:pPr algn="ctr"/>
            <a:r>
              <a:rPr lang="ru-RU" sz="2000" dirty="0"/>
              <a:t>Все ласточки спят,</a:t>
            </a:r>
          </a:p>
          <a:p>
            <a:pPr algn="ctr"/>
            <a:r>
              <a:rPr lang="ru-RU" sz="2000" dirty="0"/>
              <a:t>И касатки спят,</a:t>
            </a:r>
          </a:p>
          <a:p>
            <a:pPr algn="ctr"/>
            <a:r>
              <a:rPr lang="ru-RU" sz="2000" dirty="0"/>
              <a:t>…</a:t>
            </a:r>
          </a:p>
          <a:p>
            <a:pPr algn="ctr"/>
            <a:r>
              <a:rPr lang="ru-RU" sz="2000" dirty="0"/>
              <a:t>Качали так, качали да </a:t>
            </a:r>
            <a:r>
              <a:rPr lang="ru-RU" sz="2000" dirty="0" err="1"/>
              <a:t>прибаюкивали</a:t>
            </a:r>
            <a:r>
              <a:rPr lang="ru-RU" sz="2000" dirty="0"/>
              <a:t>, и вместо колодочки стал расти сыночек </a:t>
            </a:r>
            <a:r>
              <a:rPr lang="ru-RU" sz="2000" dirty="0" err="1"/>
              <a:t>Терешечка</a:t>
            </a:r>
            <a:r>
              <a:rPr lang="ru-RU" sz="2000" dirty="0"/>
              <a:t> – настоящая ягодка.</a:t>
            </a:r>
          </a:p>
        </p:txBody>
      </p:sp>
      <p:pic>
        <p:nvPicPr>
          <p:cNvPr id="2052" name="Picture 4" descr="https://vashobereg.ru/wp-content/uploads/2018/08/Kukla_Pelenashka-1-1024x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20" y="3925030"/>
            <a:ext cx="3636877" cy="24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54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84250B-9EBB-7EAA-D280-17526F3B8E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638675" cy="6877050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9154E0-0163-F4E9-E567-79C44D6C35D4}"/>
              </a:ext>
            </a:extLst>
          </p:cNvPr>
          <p:cNvSpPr txBox="1"/>
          <p:nvPr/>
        </p:nvSpPr>
        <p:spPr>
          <a:xfrm>
            <a:off x="278605" y="377466"/>
            <a:ext cx="4081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НАРОДНЫЕ КУКЛЫ В РУССКИХ НАРОДНЫХ СКАЗКАХ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72FCCA-6C36-9DB7-E4CA-A495227CC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050" y="2078370"/>
            <a:ext cx="45719" cy="22174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33005" t="49653" r="53344" b="23154"/>
          <a:stretch/>
        </p:blipFill>
        <p:spPr>
          <a:xfrm>
            <a:off x="168610" y="1700905"/>
            <a:ext cx="658159" cy="25948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5770641" y="275104"/>
            <a:ext cx="561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Русская народная сказка «Василиса Прекрасная» (кукла «</a:t>
            </a:r>
            <a:r>
              <a:rPr lang="ru-RU" sz="2400" i="1" dirty="0" err="1"/>
              <a:t>Ведучка</a:t>
            </a:r>
            <a:r>
              <a:rPr lang="ru-RU" sz="2400" i="1" dirty="0"/>
              <a:t>»)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8650940" y="2346364"/>
            <a:ext cx="3541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- На, куколка, покушай, моего горя послушай! Живу я в доме у батюшки, не вижу себе никакой радости; злая мачеха гонит меня с белого света. Научи ты меня, как мне быть и жить и что делать?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51569" t="27647" r="7990" b="7451"/>
          <a:stretch/>
        </p:blipFill>
        <p:spPr>
          <a:xfrm>
            <a:off x="4917280" y="1700905"/>
            <a:ext cx="3697942" cy="445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cs2.livemaster.ru/storage/45/84/5133f2900fd81b79874304535am3--fen-shuj-i-ezoterika-kukla-obereg-veduch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66"/>
          <a:stretch/>
        </p:blipFill>
        <p:spPr bwMode="auto">
          <a:xfrm>
            <a:off x="826769" y="3768621"/>
            <a:ext cx="3079218" cy="28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83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84250B-9EBB-7EAA-D280-17526F3B8E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638675" cy="6877050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9154E0-0163-F4E9-E567-79C44D6C35D4}"/>
              </a:ext>
            </a:extLst>
          </p:cNvPr>
          <p:cNvSpPr txBox="1"/>
          <p:nvPr/>
        </p:nvSpPr>
        <p:spPr>
          <a:xfrm>
            <a:off x="278605" y="377466"/>
            <a:ext cx="4081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НАРОДНЫЕ КУКЛЫ В РУССКИХ НАРОДНЫХ СКАЗКАХ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72FCCA-6C36-9DB7-E4CA-A495227CC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050" y="2078370"/>
            <a:ext cx="45719" cy="22174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33005" t="49653" r="53344" b="23154"/>
          <a:stretch/>
        </p:blipFill>
        <p:spPr>
          <a:xfrm>
            <a:off x="168610" y="1700905"/>
            <a:ext cx="658159" cy="25948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5501700" y="275104"/>
            <a:ext cx="615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Русская народная сказка                           «Волк и семеро козлят» (кукла «Коза»)</a:t>
            </a:r>
          </a:p>
        </p:txBody>
      </p:sp>
      <p:pic>
        <p:nvPicPr>
          <p:cNvPr id="4098" name="Picture 2" descr="https://vashobereg.ru/wp-content/uploads/2019/11/Kukla_koz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89" y="3925030"/>
            <a:ext cx="3527967" cy="24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2139C2-C2B2-B3E4-7AA3-C0B69FD0938D}"/>
              </a:ext>
            </a:extLst>
          </p:cNvPr>
          <p:cNvSpPr txBox="1"/>
          <p:nvPr/>
        </p:nvSpPr>
        <p:spPr>
          <a:xfrm>
            <a:off x="5181346" y="4689571"/>
            <a:ext cx="6598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Коза накормила, напоила козлят и строго-настрого наказала:</a:t>
            </a:r>
          </a:p>
          <a:p>
            <a:pPr algn="ctr"/>
            <a:r>
              <a:rPr lang="ru-RU" sz="2000" dirty="0"/>
              <a:t>- Кто придет к избушечке, станет проситься толстым голосом да не переберет всего, что я вам причитываю, - дверь не отворяйте, никого не впускайте.</a:t>
            </a:r>
          </a:p>
        </p:txBody>
      </p:sp>
      <p:pic>
        <p:nvPicPr>
          <p:cNvPr id="4102" name="Picture 6" descr="https://avatars.mds.yandex.net/i?id=5890d6c5979c09ac93296cb3c047356a_l-4579121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457" y="1395571"/>
            <a:ext cx="5341386" cy="300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0365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IVППФ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56F32"/>
      </a:accent1>
      <a:accent2>
        <a:srgbClr val="B89506"/>
      </a:accent2>
      <a:accent3>
        <a:srgbClr val="205D9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496</Words>
  <Application>Microsoft Office PowerPoint</Application>
  <PresentationFormat>Произвольный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USER7</cp:lastModifiedBy>
  <cp:revision>6</cp:revision>
  <dcterms:modified xsi:type="dcterms:W3CDTF">2023-12-04T16:09:10Z</dcterms:modified>
</cp:coreProperties>
</file>