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5" r:id="rId2"/>
    <p:sldId id="314" r:id="rId3"/>
    <p:sldId id="308" r:id="rId4"/>
    <p:sldId id="309" r:id="rId5"/>
    <p:sldId id="310" r:id="rId6"/>
    <p:sldId id="313" r:id="rId7"/>
    <p:sldId id="311" r:id="rId8"/>
    <p:sldId id="300" r:id="rId9"/>
    <p:sldId id="301" r:id="rId10"/>
    <p:sldId id="302" r:id="rId11"/>
    <p:sldId id="303" r:id="rId12"/>
    <p:sldId id="304" r:id="rId13"/>
    <p:sldId id="305" r:id="rId14"/>
    <p:sldId id="306" r:id="rId15"/>
    <p:sldId id="298"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3D159FA7-FEB1-487B-B178-A50AD9F5F9A3}" type="datetimeFigureOut">
              <a:rPr lang="ru-RU"/>
              <a:pPr>
                <a:defRPr/>
              </a:pPr>
              <a:t>21.09.2022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89570251-3181-4901-A613-1B353C370F4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071C416C-26E4-4410-853B-E294B4FCF31D}" type="datetimeFigureOut">
              <a:rPr lang="ru-RU"/>
              <a:pPr>
                <a:defRPr/>
              </a:pPr>
              <a:t>21.09.2022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AAD9B20-0960-4CF2-8321-60871649F2C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4E317B4-CE51-48A8-8D5D-2CE023222BDA}" type="datetimeFigureOut">
              <a:rPr lang="ru-RU"/>
              <a:pPr>
                <a:defRPr/>
              </a:pPr>
              <a:t>21.09.2022</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7332396-330D-4FAE-AD6E-552CE52752D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DEB44C5E-68C6-4E3A-82C2-8E249CB5818A}" type="datetimeFigureOut">
              <a:rPr lang="ru-RU"/>
              <a:pPr>
                <a:defRPr/>
              </a:pPr>
              <a:t>21.09.2022</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DD46D032-2E9A-474C-AFC9-5FE78B599D6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5AB147AC-3A5C-49D3-A6DD-2E9232352A3D}" type="datetimeFigureOut">
              <a:rPr lang="ru-RU"/>
              <a:pPr>
                <a:defRPr/>
              </a:pPr>
              <a:t>21.09.2022</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F4EF0929-40A4-4317-93C4-5F1ABEF0ED1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A984F589-AE95-49CC-B0B1-CB039D2C5C2C}" type="datetimeFigureOut">
              <a:rPr lang="ru-RU"/>
              <a:pPr>
                <a:defRPr/>
              </a:pPr>
              <a:t>21.09.2022</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B0DAC9BD-EAF5-4CE6-96B5-17D98E6A5BB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2F4D743C-389B-486B-9101-0FD025E4EAD5}" type="datetimeFigureOut">
              <a:rPr lang="ru-RU"/>
              <a:pPr>
                <a:defRPr/>
              </a:pPr>
              <a:t>21.09.2022</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6779AE1-92A1-4B16-80FD-FCA18EC02BC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8FA7B41-872E-46B4-8677-BB0B7E74E889}" type="datetimeFigureOut">
              <a:rPr lang="ru-RU"/>
              <a:pPr>
                <a:defRPr/>
              </a:pPr>
              <a:t>21.09.2022</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7AE309E-FEEC-4CE4-92DE-F7E7B382CC4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19424C-FAA2-4F24-96FF-DAA881967997}" type="datetimeFigureOut">
              <a:rPr lang="ru-RU"/>
              <a:pPr>
                <a:defRPr/>
              </a:pPr>
              <a:t>21.09.2022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207BD06B-9EEA-4D8B-A869-D1C7354D18D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ADE5CB9-26AF-49EF-843B-20ACED113551}" type="datetimeFigureOut">
              <a:rPr lang="ru-RU"/>
              <a:pPr>
                <a:defRPr/>
              </a:pPr>
              <a:t>21.09.2022</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3D620AB-C5B7-4268-BF52-3E5AD32807B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09EB6F0F-2458-4687-A7EF-9C07765C12D7}" type="datetimeFigureOut">
              <a:rPr lang="ru-RU"/>
              <a:pPr>
                <a:defRPr/>
              </a:pPr>
              <a:t>21.09.2022</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0B7C412-3D78-4651-96D1-5FC186C95BE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5797FC45-1FAA-44B5-9BCA-0D59EBF8A1BF}" type="datetimeFigureOut">
              <a:rPr lang="ru-RU"/>
              <a:pPr>
                <a:defRPr/>
              </a:pPr>
              <a:t>21.09.2022</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2DFCD014-0EDB-4E00-9128-1F52562977A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2" r:id="rId1"/>
    <p:sldLayoutId id="2147483724" r:id="rId2"/>
    <p:sldLayoutId id="2147483733" r:id="rId3"/>
    <p:sldLayoutId id="2147483725" r:id="rId4"/>
    <p:sldLayoutId id="2147483726" r:id="rId5"/>
    <p:sldLayoutId id="2147483727" r:id="rId6"/>
    <p:sldLayoutId id="2147483728" r:id="rId7"/>
    <p:sldLayoutId id="2147483729" r:id="rId8"/>
    <p:sldLayoutId id="2147483734" r:id="rId9"/>
    <p:sldLayoutId id="2147483730" r:id="rId10"/>
    <p:sldLayoutId id="2147483731"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ail.yandex.ru/lite/compose?to=doo_zolotoy_petushok_knl@samara.edu.r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Рисунок2"/>
          <p:cNvPicPr>
            <a:picLocks noChangeAspect="1" noChangeArrowheads="1"/>
          </p:cNvPicPr>
          <p:nvPr/>
        </p:nvPicPr>
        <p:blipFill>
          <a:blip r:embed="rId2"/>
          <a:srcRect l="1869" b="9195"/>
          <a:stretch>
            <a:fillRect/>
          </a:stretch>
        </p:blipFill>
        <p:spPr bwMode="auto">
          <a:xfrm>
            <a:off x="0" y="-315913"/>
            <a:ext cx="9144000" cy="7173913"/>
          </a:xfrm>
          <a:prstGeom prst="rect">
            <a:avLst/>
          </a:prstGeom>
          <a:noFill/>
          <a:ln w="9525">
            <a:noFill/>
            <a:miter lim="800000"/>
            <a:headEnd/>
            <a:tailEnd/>
          </a:ln>
        </p:spPr>
      </p:pic>
      <p:sp>
        <p:nvSpPr>
          <p:cNvPr id="6" name="Rectangle 7"/>
          <p:cNvSpPr txBox="1">
            <a:spLocks noChangeArrowheads="1"/>
          </p:cNvSpPr>
          <p:nvPr/>
        </p:nvSpPr>
        <p:spPr>
          <a:xfrm>
            <a:off x="250825" y="19050"/>
            <a:ext cx="8785225" cy="6838950"/>
          </a:xfrm>
          <a:prstGeom prst="rect">
            <a:avLst/>
          </a:prstGeom>
          <a:noFill/>
          <a:ln/>
        </p:spPr>
        <p:txBody>
          <a:bodyPr>
            <a:normAutofit fontScale="77500" lnSpcReduction="20000"/>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fontAlgn="auto">
              <a:lnSpc>
                <a:spcPct val="120000"/>
              </a:lnSpc>
              <a:defRPr/>
            </a:pPr>
            <a:r>
              <a:rPr lang="ru-RU" sz="2900" b="1" i="1" dirty="0">
                <a:solidFill>
                  <a:srgbClr val="FFFF00"/>
                </a:solidFill>
                <a:latin typeface="Times New Roman" pitchFamily="18" charset="0"/>
                <a:cs typeface="Times New Roman" panose="02020603050405020304" pitchFamily="18" charset="0"/>
              </a:rPr>
              <a:t>СП ДС "Золотой петушок" ГБОУ Самарской области   средней общеобразовательной школы №2 п.г.т. Усть-Кинельский   городского округа Кинель Самарской области</a:t>
            </a:r>
          </a:p>
          <a:p>
            <a:pPr algn="ctr" fontAlgn="auto">
              <a:lnSpc>
                <a:spcPct val="120000"/>
              </a:lnSpc>
              <a:buFontTx/>
              <a:buNone/>
              <a:defRPr/>
            </a:pPr>
            <a:endParaRPr lang="ru-RU" sz="2900" b="1" i="1" dirty="0" smtClean="0">
              <a:solidFill>
                <a:srgbClr val="FFFF00"/>
              </a:solidFill>
              <a:latin typeface="Times New Roman" pitchFamily="18" charset="0"/>
              <a:cs typeface="Arial" charset="0"/>
            </a:endParaRPr>
          </a:p>
          <a:p>
            <a:pPr algn="ctr"/>
            <a:r>
              <a:rPr lang="ru-RU" sz="3200" dirty="0">
                <a:solidFill>
                  <a:srgbClr val="FFFF00"/>
                </a:solidFill>
              </a:rPr>
              <a:t>Воспитательно-образовательная программа  нравственно-патриотического воспитания  обучающихся старшего  дошкольного возраста </a:t>
            </a:r>
            <a:r>
              <a:rPr lang="ru-RU" sz="3200" dirty="0" smtClean="0">
                <a:solidFill>
                  <a:srgbClr val="FFFF00"/>
                </a:solidFill>
              </a:rPr>
              <a:t>                                                на </a:t>
            </a:r>
            <a:r>
              <a:rPr lang="ru-RU" sz="3200" dirty="0">
                <a:solidFill>
                  <a:srgbClr val="FFFF00"/>
                </a:solidFill>
              </a:rPr>
              <a:t>основе краеведческого материала</a:t>
            </a:r>
          </a:p>
          <a:p>
            <a:pPr algn="ctr"/>
            <a:r>
              <a:rPr lang="ru-RU" sz="3200" b="1" dirty="0">
                <a:solidFill>
                  <a:srgbClr val="FFFF00"/>
                </a:solidFill>
              </a:rPr>
              <a:t> «Кинельчонок»</a:t>
            </a:r>
            <a:endParaRPr lang="ru-RU" sz="3200" dirty="0">
              <a:solidFill>
                <a:srgbClr val="FFFF00"/>
              </a:solidFill>
            </a:endParaRPr>
          </a:p>
          <a:p>
            <a:pPr algn="ctr"/>
            <a:endParaRPr lang="ru-RU" sz="3200" b="1" dirty="0" smtClean="0">
              <a:solidFill>
                <a:srgbClr val="FFFF00"/>
              </a:solidFill>
            </a:endParaRPr>
          </a:p>
          <a:p>
            <a:pPr algn="ctr"/>
            <a:r>
              <a:rPr lang="ru-RU" sz="3200" b="1" dirty="0" smtClean="0">
                <a:solidFill>
                  <a:srgbClr val="FFFF00"/>
                </a:solidFill>
              </a:rPr>
              <a:t>Возраст </a:t>
            </a:r>
            <a:r>
              <a:rPr lang="ru-RU" sz="3200" b="1" dirty="0">
                <a:solidFill>
                  <a:srgbClr val="FFFF00"/>
                </a:solidFill>
              </a:rPr>
              <a:t>детей: 6-7 лет</a:t>
            </a:r>
            <a:endParaRPr lang="ru-RU" sz="3200" dirty="0">
              <a:solidFill>
                <a:srgbClr val="FFFF00"/>
              </a:solidFill>
            </a:endParaRPr>
          </a:p>
          <a:p>
            <a:pPr algn="ctr"/>
            <a:r>
              <a:rPr lang="ru-RU" sz="3200" b="1" dirty="0">
                <a:solidFill>
                  <a:srgbClr val="FFFF00"/>
                </a:solidFill>
              </a:rPr>
              <a:t>Срок реализации: 1 год</a:t>
            </a:r>
            <a:endParaRPr lang="ru-RU" sz="3200" dirty="0">
              <a:solidFill>
                <a:srgbClr val="FFFF00"/>
              </a:solidFill>
            </a:endParaRPr>
          </a:p>
          <a:p>
            <a:pPr algn="ctr" fontAlgn="auto">
              <a:lnSpc>
                <a:spcPct val="120000"/>
              </a:lnSpc>
              <a:defRPr/>
            </a:pPr>
            <a:endParaRPr lang="ru-RU" sz="2900" b="1" i="1" dirty="0">
              <a:solidFill>
                <a:srgbClr val="FFFF00"/>
              </a:solidFill>
              <a:latin typeface="Times New Roman" pitchFamily="18" charset="0"/>
              <a:cs typeface="Times New Roman" panose="02020603050405020304" pitchFamily="18" charset="0"/>
            </a:endParaRPr>
          </a:p>
          <a:p>
            <a:pPr algn="ctr" fontAlgn="auto">
              <a:lnSpc>
                <a:spcPct val="120000"/>
              </a:lnSpc>
              <a:defRPr/>
            </a:pPr>
            <a:r>
              <a:rPr lang="ru-RU" sz="2900" b="1" i="1" dirty="0" smtClean="0">
                <a:solidFill>
                  <a:srgbClr val="FFFF00"/>
                </a:solidFill>
                <a:latin typeface="Times New Roman" pitchFamily="18" charset="0"/>
                <a:cs typeface="Times New Roman" panose="02020603050405020304" pitchFamily="18" charset="0"/>
              </a:rPr>
              <a:t>Левачева </a:t>
            </a:r>
            <a:r>
              <a:rPr lang="ru-RU" sz="2900" b="1" i="1" dirty="0">
                <a:solidFill>
                  <a:srgbClr val="FFFF00"/>
                </a:solidFill>
                <a:latin typeface="Times New Roman" pitchFamily="18" charset="0"/>
                <a:cs typeface="Times New Roman" panose="02020603050405020304" pitchFamily="18" charset="0"/>
              </a:rPr>
              <a:t>В.С. </a:t>
            </a:r>
            <a:r>
              <a:rPr lang="ru-RU" sz="2900" b="1" i="1" dirty="0" smtClean="0">
                <a:solidFill>
                  <a:srgbClr val="FFFF00"/>
                </a:solidFill>
                <a:latin typeface="Times New Roman" pitchFamily="18" charset="0"/>
                <a:cs typeface="Times New Roman" panose="02020603050405020304" pitchFamily="18" charset="0"/>
              </a:rPr>
              <a:t> - заведующий. Почетный работник общего образования РФ, Заслуженный работник образования                     Самарской области</a:t>
            </a:r>
            <a:endParaRPr lang="ru-RU" sz="2900" b="1" i="1" dirty="0">
              <a:solidFill>
                <a:srgbClr val="FFFF00"/>
              </a:solidFill>
              <a:latin typeface="Times New Roman" pitchFamily="18" charset="0"/>
              <a:cs typeface="Times New Roman" panose="02020603050405020304" pitchFamily="18" charset="0"/>
            </a:endParaRPr>
          </a:p>
          <a:p>
            <a:pPr algn="ctr" fontAlgn="auto">
              <a:lnSpc>
                <a:spcPct val="120000"/>
              </a:lnSpc>
              <a:defRPr/>
            </a:pPr>
            <a:r>
              <a:rPr lang="ru-RU" sz="2900" b="1" i="1" dirty="0" smtClean="0">
                <a:solidFill>
                  <a:srgbClr val="FFFF00"/>
                </a:solidFill>
                <a:latin typeface="Times New Roman" pitchFamily="18" charset="0"/>
                <a:cs typeface="Times New Roman" panose="02020603050405020304" pitchFamily="18" charset="0"/>
              </a:rPr>
              <a:t> </a:t>
            </a:r>
            <a:endParaRPr lang="ru-RU" sz="2000" b="1" i="1" dirty="0">
              <a:solidFill>
                <a:srgbClr val="FFFF00"/>
              </a:solidFill>
              <a:latin typeface="Times New Roman" pitchFamily="18" charset="0"/>
              <a:cs typeface="Arial" charset="0"/>
            </a:endParaRPr>
          </a:p>
          <a:p>
            <a:pPr algn="ctr" fontAlgn="auto">
              <a:lnSpc>
                <a:spcPct val="80000"/>
              </a:lnSpc>
              <a:buFontTx/>
              <a:buNone/>
              <a:defRPr/>
            </a:pPr>
            <a:endParaRPr lang="ru-RU" sz="2000" b="1" i="1" dirty="0" smtClean="0">
              <a:solidFill>
                <a:srgbClr val="FFFF00"/>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4624"/>
            <a:ext cx="9036496" cy="4161616"/>
          </a:xfrm>
        </p:spPr>
        <p:txBody>
          <a:bodyPr/>
          <a:lstStyle/>
          <a:p>
            <a:pPr marL="46037" indent="0" algn="ctr">
              <a:buNone/>
            </a:pPr>
            <a:r>
              <a:rPr lang="ru-RU" sz="3200" b="1" dirty="0">
                <a:solidFill>
                  <a:srgbClr val="FF0000"/>
                </a:solidFill>
              </a:rPr>
              <a:t>Третий блок: </a:t>
            </a:r>
            <a:r>
              <a:rPr lang="ru-RU" sz="3200" b="1" dirty="0" smtClean="0">
                <a:solidFill>
                  <a:srgbClr val="FF0000"/>
                </a:solidFill>
              </a:rPr>
              <a:t> </a:t>
            </a:r>
            <a:r>
              <a:rPr lang="ru-RU" sz="3200" b="1" dirty="0">
                <a:solidFill>
                  <a:srgbClr val="FF0000"/>
                </a:solidFill>
              </a:rPr>
              <a:t>«Современный г.о. Кинель»</a:t>
            </a:r>
            <a:r>
              <a:rPr lang="ru-RU" sz="3200" dirty="0">
                <a:solidFill>
                  <a:srgbClr val="FF0000"/>
                </a:solidFill>
              </a:rPr>
              <a:t> </a:t>
            </a:r>
            <a:endParaRPr lang="ru-RU" sz="3200" dirty="0" smtClean="0">
              <a:solidFill>
                <a:srgbClr val="FF0000"/>
              </a:solidFill>
            </a:endParaRPr>
          </a:p>
          <a:p>
            <a:pPr marL="46037" indent="0">
              <a:buNone/>
            </a:pPr>
            <a:r>
              <a:rPr lang="ru-RU" sz="2000" dirty="0" smtClean="0"/>
              <a:t>содержит  </a:t>
            </a:r>
            <a:r>
              <a:rPr lang="ru-RU" sz="2000" dirty="0"/>
              <a:t>одно  ООД, КОП и   </a:t>
            </a:r>
            <a:r>
              <a:rPr lang="ru-RU" sz="2000" dirty="0" err="1"/>
              <a:t>квест</a:t>
            </a:r>
            <a:r>
              <a:rPr lang="ru-RU" sz="2000" dirty="0"/>
              <a:t>-игру, знакомящие обучающихся с инфраструктурой округа, проектно-исследовательскую деятельность, в ходе которой воспитанники совместно с педагогами и родителями составляют экскурсионный маршрут. При составлении маршрута можно использовать любые объекты городского округа, доступные для экскурсий дошкольников по собственному выбору. Далее организуется работа экскурсоводов, которые проводят ребят по разработанному маршруту, рассказывают о достопримечательностях. Так же возможны виртуальные экскурсии, когда обучающиеся  показывают фотографии, видео, отснятые на этапе сбора материала, рассказывают  об объектах с помощью презентации. Так же возможно создание «Музея городского округа Кинель», где  экспонаты пополняются в течение всего года. Музейная деятельность помогает обучающимся   наиболее глубоко проникнуться историей округа, </a:t>
            </a:r>
            <a:r>
              <a:rPr lang="ru-RU" sz="2000" dirty="0" err="1"/>
              <a:t>интериоризировать</a:t>
            </a:r>
            <a:r>
              <a:rPr lang="ru-RU" sz="2000" dirty="0"/>
              <a:t> чувства гордости за свою малую Родину. </a:t>
            </a:r>
          </a:p>
          <a:p>
            <a:pPr marL="46037" indent="0">
              <a:buNone/>
            </a:pPr>
            <a:r>
              <a:rPr lang="ru-RU" sz="2000" dirty="0"/>
              <a:t>КОП «Город (посёлок) будущего» включает творческую продуктивную фантазию, стремление сделать округ лучше, а также обобщает знания детей об инфраструктуре города или посёлка.</a:t>
            </a:r>
          </a:p>
          <a:p>
            <a:pPr marL="46037" indent="0">
              <a:buNone/>
            </a:pPr>
            <a:endParaRPr lang="ru-RU" sz="2000" dirty="0"/>
          </a:p>
        </p:txBody>
      </p:sp>
    </p:spTree>
    <p:extLst>
      <p:ext uri="{BB962C8B-B14F-4D97-AF65-F5344CB8AC3E}">
        <p14:creationId xmlns:p14="http://schemas.microsoft.com/office/powerpoint/2010/main" val="2043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16632"/>
            <a:ext cx="9160004" cy="6741368"/>
          </a:xfrm>
        </p:spPr>
        <p:txBody>
          <a:bodyPr/>
          <a:lstStyle/>
          <a:p>
            <a:pPr marL="46037" indent="0">
              <a:buNone/>
            </a:pPr>
            <a:r>
              <a:rPr lang="ru-RU" sz="3200" b="1" dirty="0">
                <a:solidFill>
                  <a:srgbClr val="FF0000"/>
                </a:solidFill>
              </a:rPr>
              <a:t>Четвёртый блок: «Природа г.о. Кинель»</a:t>
            </a:r>
            <a:r>
              <a:rPr lang="ru-RU" sz="3200" dirty="0">
                <a:solidFill>
                  <a:srgbClr val="FF0000"/>
                </a:solidFill>
              </a:rPr>
              <a:t> </a:t>
            </a:r>
            <a:endParaRPr lang="ru-RU" sz="3200" dirty="0" smtClean="0">
              <a:solidFill>
                <a:srgbClr val="FF0000"/>
              </a:solidFill>
            </a:endParaRPr>
          </a:p>
          <a:p>
            <a:pPr marL="46037" indent="0">
              <a:buNone/>
            </a:pPr>
            <a:r>
              <a:rPr lang="ru-RU" sz="2000" dirty="0" smtClean="0"/>
              <a:t>    знакомит </a:t>
            </a:r>
            <a:r>
              <a:rPr lang="ru-RU" sz="2000" dirty="0"/>
              <a:t>обучающихся дошкольников старшего дошкольного возраста  с природными памятниками округа. Проведение целевых наблюдений за состоянием объектов природы в разные сезоны года, организация творческой продуктивной, игровой деятельности детей, в которой они проявляют сочувствие, заботу о человеке, растениях, животных в разные сезоны года (в связи с приспособлением к новым жизненным условиям), помощь взрослым,  позволяет формировать бережное отношение к экологии. </a:t>
            </a:r>
            <a:endParaRPr lang="ru-RU" sz="2000" dirty="0" smtClean="0"/>
          </a:p>
          <a:p>
            <a:pPr marL="46037" indent="0">
              <a:buNone/>
            </a:pPr>
            <a:r>
              <a:rPr lang="ru-RU" sz="2000" dirty="0" smtClean="0"/>
              <a:t>    Краткосрочные </a:t>
            </a:r>
            <a:r>
              <a:rPr lang="ru-RU" sz="2000" dirty="0"/>
              <a:t>образовательные практики (КОП): «Чистая гора», «Коробочка Добра», позволяют обучающимся  сдать настоящими </a:t>
            </a:r>
            <a:r>
              <a:rPr lang="ru-RU" sz="2000" dirty="0" err="1"/>
              <a:t>доброделами</a:t>
            </a:r>
            <a:r>
              <a:rPr lang="ru-RU" sz="2000" dirty="0"/>
              <a:t>, волонтерами, увидеть результат своего труда, попробовать себя в роли организаторов экологических акций, знакомятся с организациями, занимающимися вопросами экологии, с добровольцами, с общественными организациями округа. Дети объединяются на добровольной основе в детские волонтерские подгруппы. Источником формирования у ребенка любви к родным местам является и участие его в общественно-полезном труде, и гражданская ответственность родителей, близких, жителей городского округа.</a:t>
            </a:r>
          </a:p>
          <a:p>
            <a:pPr marL="46037" indent="0">
              <a:buNone/>
            </a:pPr>
            <a:endParaRPr lang="ru-RU" sz="2000" dirty="0"/>
          </a:p>
        </p:txBody>
      </p:sp>
    </p:spTree>
    <p:extLst>
      <p:ext uri="{BB962C8B-B14F-4D97-AF65-F5344CB8AC3E}">
        <p14:creationId xmlns:p14="http://schemas.microsoft.com/office/powerpoint/2010/main" val="195616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29756"/>
            <a:ext cx="9127996" cy="6783620"/>
          </a:xfrm>
        </p:spPr>
        <p:txBody>
          <a:bodyPr/>
          <a:lstStyle/>
          <a:p>
            <a:pPr marL="46037" indent="0" algn="ctr">
              <a:buNone/>
            </a:pPr>
            <a:r>
              <a:rPr lang="ru-RU" sz="3200" b="1" dirty="0" smtClean="0">
                <a:solidFill>
                  <a:srgbClr val="FF0000"/>
                </a:solidFill>
              </a:rPr>
              <a:t>Пятый </a:t>
            </a:r>
            <a:r>
              <a:rPr lang="ru-RU" sz="3200" b="1" dirty="0">
                <a:solidFill>
                  <a:srgbClr val="FF0000"/>
                </a:solidFill>
              </a:rPr>
              <a:t>блок: «Наш округ в годы войны</a:t>
            </a:r>
            <a:r>
              <a:rPr lang="ru-RU" sz="3200" b="1" dirty="0" smtClean="0">
                <a:solidFill>
                  <a:srgbClr val="FF0000"/>
                </a:solidFill>
              </a:rPr>
              <a:t>»</a:t>
            </a:r>
          </a:p>
          <a:p>
            <a:pPr marL="46037" indent="0">
              <a:buNone/>
            </a:pPr>
            <a:r>
              <a:rPr lang="ru-RU" dirty="0" smtClean="0"/>
              <a:t>    </a:t>
            </a:r>
          </a:p>
          <a:p>
            <a:pPr marL="46037" indent="0">
              <a:buNone/>
            </a:pPr>
            <a:r>
              <a:rPr lang="ru-RU" sz="2000" dirty="0" smtClean="0"/>
              <a:t>знакомит  </a:t>
            </a:r>
            <a:r>
              <a:rPr lang="ru-RU" sz="2000" dirty="0"/>
              <a:t>с событиями в истории России и участием жителей городского округа Кинель в ВОВ. Знакомство с воинской доблестью земляков, памятниками, посвященными событиям ВОВ, позволяют воспитывать у обучающихся патриотические чувства: любовь, гордость и уважение к Родине, обогащать духовный мир обучающихся через обращение к героическому прошлому нашего округа, к её защитникам.</a:t>
            </a:r>
          </a:p>
          <a:p>
            <a:pPr marL="46037" indent="0">
              <a:buNone/>
            </a:pPr>
            <a:r>
              <a:rPr lang="ru-RU" sz="2000" dirty="0" smtClean="0"/>
              <a:t>    Занятие</a:t>
            </a:r>
            <a:r>
              <a:rPr lang="ru-RU" sz="2000" dirty="0"/>
              <a:t>, технологическая карта экскурсии в музей боевой славы, краткосрочные образовательные практики (КОП): «Бессмертная эскадрилья», «Георгиевская лента» позволяют почувствовать себя наследниками победы, носителями гордости за подвиг народа и исторической памяти.</a:t>
            </a:r>
          </a:p>
          <a:p>
            <a:pPr marL="46037" indent="0">
              <a:buNone/>
            </a:pPr>
            <a:endParaRPr lang="ru-RU" dirty="0"/>
          </a:p>
        </p:txBody>
      </p:sp>
    </p:spTree>
    <p:extLst>
      <p:ext uri="{BB962C8B-B14F-4D97-AF65-F5344CB8AC3E}">
        <p14:creationId xmlns:p14="http://schemas.microsoft.com/office/powerpoint/2010/main" val="444211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6037" indent="0">
              <a:buNone/>
            </a:pPr>
            <a:endParaRPr lang="ru-RU" b="1" dirty="0" smtClean="0"/>
          </a:p>
          <a:p>
            <a:pPr marL="46037" indent="0">
              <a:buNone/>
            </a:pPr>
            <a:r>
              <a:rPr lang="ru-RU" sz="3200" b="1" dirty="0" smtClean="0">
                <a:solidFill>
                  <a:srgbClr val="FF0000"/>
                </a:solidFill>
              </a:rPr>
              <a:t>Шестой </a:t>
            </a:r>
            <a:r>
              <a:rPr lang="ru-RU" sz="3200" b="1" dirty="0">
                <a:solidFill>
                  <a:srgbClr val="FF0000"/>
                </a:solidFill>
              </a:rPr>
              <a:t>блок: «Производство в г.о. Кинель»</a:t>
            </a:r>
            <a:r>
              <a:rPr lang="ru-RU" sz="3200" dirty="0">
                <a:solidFill>
                  <a:srgbClr val="FF0000"/>
                </a:solidFill>
              </a:rPr>
              <a:t> </a:t>
            </a:r>
            <a:endParaRPr lang="ru-RU" sz="3200" dirty="0" smtClean="0">
              <a:solidFill>
                <a:srgbClr val="FF0000"/>
              </a:solidFill>
            </a:endParaRPr>
          </a:p>
          <a:p>
            <a:pPr marL="46037" indent="0" algn="r">
              <a:buNone/>
            </a:pPr>
            <a:r>
              <a:rPr lang="ru-RU" sz="2000" i="1" dirty="0"/>
              <a:t>Василий Александрович Сухомлинский говорил:</a:t>
            </a:r>
          </a:p>
          <a:p>
            <a:pPr marL="46037" indent="0" algn="r">
              <a:buNone/>
            </a:pPr>
            <a:r>
              <a:rPr lang="ru-RU" sz="2000" i="1" dirty="0"/>
              <a:t> «</a:t>
            </a:r>
            <a:r>
              <a:rPr lang="ru-RU" sz="2000" dirty="0"/>
              <a:t>Первое гражданское чувство — чувство создателя материальных благ, без которых невозможна жизнь </a:t>
            </a:r>
            <a:r>
              <a:rPr lang="ru-RU" sz="2000" dirty="0" smtClean="0"/>
              <a:t>человека»</a:t>
            </a:r>
            <a:endParaRPr lang="ru-RU" sz="2000" dirty="0">
              <a:solidFill>
                <a:srgbClr val="FF0000"/>
              </a:solidFill>
            </a:endParaRPr>
          </a:p>
          <a:p>
            <a:pPr marL="46037" indent="0">
              <a:buNone/>
            </a:pPr>
            <a:r>
              <a:rPr lang="ru-RU" sz="2000" dirty="0" smtClean="0"/>
              <a:t>    </a:t>
            </a:r>
          </a:p>
          <a:p>
            <a:pPr marL="46037" indent="0">
              <a:buNone/>
            </a:pPr>
            <a:r>
              <a:rPr lang="ru-RU" sz="2000" dirty="0" smtClean="0"/>
              <a:t> знакомит </a:t>
            </a:r>
            <a:r>
              <a:rPr lang="ru-RU" sz="2000" dirty="0"/>
              <a:t>с созидательной деятельностью жителей г.о. </a:t>
            </a:r>
            <a:r>
              <a:rPr lang="ru-RU" sz="2000" dirty="0" smtClean="0"/>
              <a:t>Кинель » </a:t>
            </a:r>
            <a:r>
              <a:rPr lang="ru-RU" sz="2000" dirty="0"/>
              <a:t>и состоит из двух занятий и детско-родительского проекта «Как хлеб на стол пришел».</a:t>
            </a:r>
          </a:p>
          <a:p>
            <a:pPr marL="46037" indent="0">
              <a:buNone/>
            </a:pPr>
            <a:endParaRPr lang="ru-RU" dirty="0"/>
          </a:p>
        </p:txBody>
      </p:sp>
    </p:spTree>
    <p:extLst>
      <p:ext uri="{BB962C8B-B14F-4D97-AF65-F5344CB8AC3E}">
        <p14:creationId xmlns:p14="http://schemas.microsoft.com/office/powerpoint/2010/main" val="419186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6037" indent="0" algn="ctr">
              <a:buNone/>
            </a:pPr>
            <a:r>
              <a:rPr lang="ru-RU" sz="3200" b="1" dirty="0">
                <a:solidFill>
                  <a:srgbClr val="FF0000"/>
                </a:solidFill>
              </a:rPr>
              <a:t>Седьмой блок: «Я – гражданин</a:t>
            </a:r>
            <a:r>
              <a:rPr lang="ru-RU" sz="3200" b="1" dirty="0" smtClean="0">
                <a:solidFill>
                  <a:srgbClr val="FF0000"/>
                </a:solidFill>
              </a:rPr>
              <a:t>»</a:t>
            </a:r>
          </a:p>
          <a:p>
            <a:pPr marL="46037" indent="0">
              <a:buNone/>
            </a:pPr>
            <a:r>
              <a:rPr lang="ru-RU" dirty="0" smtClean="0"/>
              <a:t> </a:t>
            </a:r>
            <a:r>
              <a:rPr lang="ru-RU" sz="2000" dirty="0"/>
              <a:t>знакомит детей с понятием «гражданин», «Почетный гражданин», с правами и обязанностями граждан, о том, как в округе реализуются права детей. </a:t>
            </a:r>
          </a:p>
          <a:p>
            <a:pPr marL="46037" indent="0">
              <a:buNone/>
            </a:pPr>
            <a:r>
              <a:rPr lang="ru-RU" sz="2000" dirty="0" smtClean="0"/>
              <a:t>     </a:t>
            </a:r>
            <a:r>
              <a:rPr lang="ru-RU" sz="2000" dirty="0"/>
              <a:t>Одной из главных особенностей детской психики является подражательность. Дети подражают как хорошему, так и плохому, легко поддаются внешним влияниям, поскольку критическое мышление развито недостаточно. Исходя из этого, можно сделать вывод, что одним из важных методов воспитания патриотизма является личный пример взрослого (педагога, родителей и других), весь образ его жизни. Встречи с выдающимися людьми округа побуждают  обучающихся дошкольников  к подражанию лучшим патриотическим чувствам взрослых, размышлять о своём будущем.</a:t>
            </a:r>
          </a:p>
          <a:p>
            <a:pPr marL="46037" indent="0">
              <a:buNone/>
            </a:pPr>
            <a:endParaRPr lang="ru-RU" dirty="0"/>
          </a:p>
        </p:txBody>
      </p:sp>
    </p:spTree>
    <p:extLst>
      <p:ext uri="{BB962C8B-B14F-4D97-AF65-F5344CB8AC3E}">
        <p14:creationId xmlns:p14="http://schemas.microsoft.com/office/powerpoint/2010/main" val="218591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07504" y="1052736"/>
            <a:ext cx="8568952" cy="1793167"/>
          </a:xfrm>
        </p:spPr>
        <p:txBody>
          <a:bodyPr/>
          <a:lstStyle/>
          <a:p>
            <a:pPr marL="182880" indent="0" algn="ctr" fontAlgn="auto">
              <a:spcAft>
                <a:spcPts val="0"/>
              </a:spcAft>
              <a:buClr>
                <a:schemeClr val="accent6">
                  <a:lumMod val="75000"/>
                </a:schemeClr>
              </a:buClr>
              <a:buFont typeface="Georgia" pitchFamily="18" charset="0"/>
              <a:buNone/>
              <a:defRPr/>
            </a:pPr>
            <a:r>
              <a:rPr lang="ru-RU" dirty="0" smtClean="0"/>
              <a:t>Спасибо за внимание!</a:t>
            </a:r>
            <a:endParaRPr lang="ru-RU" dirty="0"/>
          </a:p>
        </p:txBody>
      </p:sp>
      <p:sp>
        <p:nvSpPr>
          <p:cNvPr id="6" name="Подзаголовок 5"/>
          <p:cNvSpPr>
            <a:spLocks noGrp="1"/>
          </p:cNvSpPr>
          <p:nvPr>
            <p:ph type="subTitle" idx="1"/>
          </p:nvPr>
        </p:nvSpPr>
        <p:spPr>
          <a:xfrm>
            <a:off x="107950" y="2204865"/>
            <a:ext cx="8712200" cy="4392786"/>
          </a:xfrm>
        </p:spPr>
        <p:txBody>
          <a:bodyPr>
            <a:normAutofit fontScale="25000" lnSpcReduction="20000"/>
          </a:bodyPr>
          <a:lstStyle/>
          <a:p>
            <a:pPr algn="ctr">
              <a:lnSpc>
                <a:spcPct val="120000"/>
              </a:lnSpc>
            </a:pPr>
            <a:r>
              <a:rPr lang="ru-RU" sz="2400" dirty="0" smtClean="0"/>
              <a:t> </a:t>
            </a:r>
            <a:r>
              <a:rPr lang="ru-RU" sz="8000" b="1" dirty="0" smtClean="0">
                <a:latin typeface="Times New Roman" panose="02020603050405020304" pitchFamily="18" charset="0"/>
                <a:cs typeface="Times New Roman" panose="02020603050405020304" pitchFamily="18" charset="0"/>
              </a:rPr>
              <a:t>Директор ГБОУ СОШ №2   п.г.т.Усть-Кинельский: Плотников Юрий Алексеевич</a:t>
            </a:r>
            <a:endParaRPr lang="ru-RU" sz="8000" dirty="0" smtClean="0">
              <a:latin typeface="Times New Roman" panose="02020603050405020304" pitchFamily="18" charset="0"/>
              <a:cs typeface="Times New Roman" panose="02020603050405020304" pitchFamily="18" charset="0"/>
            </a:endParaRPr>
          </a:p>
          <a:p>
            <a:pPr algn="ctr">
              <a:lnSpc>
                <a:spcPct val="120000"/>
              </a:lnSpc>
            </a:pPr>
            <a:r>
              <a:rPr lang="ru-RU" sz="8000" b="1" dirty="0" smtClean="0">
                <a:latin typeface="Times New Roman" panose="02020603050405020304" pitchFamily="18" charset="0"/>
                <a:cs typeface="Times New Roman" panose="02020603050405020304" pitchFamily="18" charset="0"/>
              </a:rPr>
              <a:t>Заведующий  СП:  Левачева Вера Семеновна</a:t>
            </a:r>
            <a:endParaRPr lang="ru-RU" sz="8000" dirty="0" smtClean="0">
              <a:latin typeface="Times New Roman" panose="02020603050405020304" pitchFamily="18" charset="0"/>
              <a:cs typeface="Times New Roman" panose="02020603050405020304" pitchFamily="18" charset="0"/>
            </a:endParaRPr>
          </a:p>
          <a:p>
            <a:pPr algn="ctr">
              <a:lnSpc>
                <a:spcPct val="120000"/>
              </a:lnSpc>
            </a:pPr>
            <a:r>
              <a:rPr lang="ru-RU" sz="8000" b="1" dirty="0" smtClean="0">
                <a:latin typeface="Times New Roman" panose="02020603050405020304" pitchFamily="18" charset="0"/>
                <a:cs typeface="Times New Roman" panose="02020603050405020304" pitchFamily="18" charset="0"/>
              </a:rPr>
              <a:t> </a:t>
            </a:r>
            <a:endParaRPr lang="ru-RU" sz="8000" dirty="0" smtClean="0">
              <a:latin typeface="Times New Roman" panose="02020603050405020304" pitchFamily="18" charset="0"/>
              <a:cs typeface="Times New Roman" panose="02020603050405020304" pitchFamily="18" charset="0"/>
            </a:endParaRPr>
          </a:p>
          <a:p>
            <a:pPr algn="ctr">
              <a:lnSpc>
                <a:spcPct val="120000"/>
              </a:lnSpc>
            </a:pPr>
            <a:r>
              <a:rPr lang="ru-RU" sz="8000" b="1" dirty="0" smtClean="0">
                <a:latin typeface="Times New Roman" panose="02020603050405020304" pitchFamily="18" charset="0"/>
                <a:cs typeface="Times New Roman" panose="02020603050405020304" pitchFamily="18" charset="0"/>
              </a:rPr>
              <a:t>446442, Самарская область, г. Кинель, п.г.т.Усть-Кинельский,   ул. Селекционная, 18-А </a:t>
            </a:r>
            <a:endParaRPr lang="ru-RU" sz="8000" dirty="0" smtClean="0">
              <a:latin typeface="Times New Roman" panose="02020603050405020304" pitchFamily="18" charset="0"/>
              <a:cs typeface="Times New Roman" panose="02020603050405020304" pitchFamily="18" charset="0"/>
            </a:endParaRPr>
          </a:p>
          <a:p>
            <a:pPr algn="ctr">
              <a:lnSpc>
                <a:spcPct val="120000"/>
              </a:lnSpc>
            </a:pPr>
            <a:r>
              <a:rPr lang="ru-RU" sz="8000" b="1" dirty="0" err="1" smtClean="0">
                <a:latin typeface="Times New Roman" panose="02020603050405020304" pitchFamily="18" charset="0"/>
                <a:cs typeface="Times New Roman" panose="02020603050405020304" pitchFamily="18" charset="0"/>
              </a:rPr>
              <a:t>Тел.факс</a:t>
            </a:r>
            <a:r>
              <a:rPr lang="ru-RU" sz="8000" b="1" dirty="0" smtClean="0">
                <a:latin typeface="Times New Roman" panose="02020603050405020304" pitchFamily="18" charset="0"/>
                <a:cs typeface="Times New Roman" panose="02020603050405020304" pitchFamily="18" charset="0"/>
              </a:rPr>
              <a:t>: 8(84663) 46-3-56                                               </a:t>
            </a:r>
          </a:p>
          <a:p>
            <a:pPr algn="ctr">
              <a:lnSpc>
                <a:spcPct val="120000"/>
              </a:lnSpc>
            </a:pPr>
            <a:r>
              <a:rPr lang="ru-RU" sz="8000" b="1" dirty="0" smtClean="0">
                <a:latin typeface="Times New Roman" panose="02020603050405020304" pitchFamily="18" charset="0"/>
                <a:cs typeface="Times New Roman" panose="02020603050405020304" pitchFamily="18" charset="0"/>
              </a:rPr>
              <a:t> E-</a:t>
            </a:r>
            <a:r>
              <a:rPr lang="ru-RU" sz="8000" b="1" dirty="0" err="1" smtClean="0">
                <a:latin typeface="Times New Roman" panose="02020603050405020304" pitchFamily="18" charset="0"/>
                <a:cs typeface="Times New Roman" panose="02020603050405020304" pitchFamily="18" charset="0"/>
              </a:rPr>
              <a:t>mail</a:t>
            </a:r>
            <a:r>
              <a:rPr lang="ru-RU" sz="8000" b="1" dirty="0" smtClean="0">
                <a:latin typeface="Times New Roman" panose="02020603050405020304" pitchFamily="18" charset="0"/>
                <a:cs typeface="Times New Roman" panose="02020603050405020304" pitchFamily="18" charset="0"/>
              </a:rPr>
              <a:t>:  </a:t>
            </a:r>
            <a:r>
              <a:rPr lang="ru-RU" sz="8000" b="1" dirty="0" smtClean="0">
                <a:solidFill>
                  <a:srgbClr val="404040"/>
                </a:solidFill>
                <a:latin typeface="Times New Roman" panose="02020603050405020304" pitchFamily="18" charset="0"/>
                <a:cs typeface="Times New Roman" panose="02020603050405020304" pitchFamily="18" charset="0"/>
                <a:hlinkClick r:id="rId2"/>
              </a:rPr>
              <a:t>doo_zolotoy_petushok_knl@samara.edu.ru</a:t>
            </a:r>
            <a:r>
              <a:rPr lang="ru-RU" sz="8000" dirty="0" smtClean="0">
                <a:solidFill>
                  <a:srgbClr val="404040"/>
                </a:solidFill>
                <a:latin typeface="Times New Roman" panose="02020603050405020304" pitchFamily="18" charset="0"/>
                <a:cs typeface="Times New Roman" panose="02020603050405020304" pitchFamily="18" charset="0"/>
              </a:rPr>
              <a:t> </a:t>
            </a:r>
            <a:endParaRPr lang="ru-RU" sz="8000" b="1" dirty="0" smtClean="0">
              <a:latin typeface="Times New Roman" panose="02020603050405020304" pitchFamily="18" charset="0"/>
              <a:cs typeface="Times New Roman" panose="02020603050405020304" pitchFamily="18" charset="0"/>
            </a:endParaRPr>
          </a:p>
          <a:p>
            <a:pPr algn="ctr">
              <a:lnSpc>
                <a:spcPct val="120000"/>
              </a:lnSpc>
            </a:pPr>
            <a:r>
              <a:rPr lang="ru-RU" sz="8000" dirty="0" smtClean="0">
                <a:latin typeface="Times New Roman" pitchFamily="18" charset="0"/>
                <a:cs typeface="Times New Roman" pitchFamily="18" charset="0"/>
              </a:rPr>
              <a:t> </a:t>
            </a:r>
            <a:r>
              <a:rPr lang="ru-RU" sz="8000" b="1" dirty="0" smtClean="0">
                <a:latin typeface="Times New Roman" pitchFamily="18" charset="0"/>
                <a:cs typeface="Times New Roman" pitchFamily="18" charset="0"/>
              </a:rPr>
              <a:t>Сайт: </a:t>
            </a:r>
            <a:r>
              <a:rPr lang="en-US" sz="8000" b="1" dirty="0" smtClean="0">
                <a:latin typeface="Times New Roman" pitchFamily="18" charset="0"/>
                <a:cs typeface="Times New Roman" pitchFamily="18" charset="0"/>
              </a:rPr>
              <a:t>petuschok.minobr63.ru </a:t>
            </a:r>
            <a:endParaRPr lang="en-US" sz="8000" dirty="0" smtClean="0">
              <a:latin typeface="Times New Roman" pitchFamily="18" charset="0"/>
              <a:cs typeface="Times New Roman" pitchFamily="18" charset="0"/>
            </a:endParaRPr>
          </a:p>
          <a:p>
            <a:pPr>
              <a:lnSpc>
                <a:spcPct val="120000"/>
              </a:lnSpc>
            </a:pPr>
            <a:r>
              <a:rPr lang="en-US" sz="8000" dirty="0" smtClean="0">
                <a:latin typeface="Times New Roman" pitchFamily="18" charset="0"/>
                <a:cs typeface="Times New Roman" pitchFamily="18" charset="0"/>
              </a:rPr>
              <a:t> </a:t>
            </a:r>
          </a:p>
          <a:p>
            <a:pPr algn="ctr">
              <a:lnSpc>
                <a:spcPct val="120000"/>
              </a:lnSpc>
            </a:pPr>
            <a:endParaRPr lang="ru-RU" sz="8000" dirty="0" smtClean="0">
              <a:latin typeface="Times New Roman" panose="02020603050405020304" pitchFamily="18" charset="0"/>
              <a:cs typeface="Times New Roman" panose="02020603050405020304" pitchFamily="18" charset="0"/>
            </a:endParaRPr>
          </a:p>
          <a:p>
            <a:pPr>
              <a:lnSpc>
                <a:spcPct val="120000"/>
              </a:lnSpc>
            </a:pPr>
            <a:endParaRPr lang="ru-RU" sz="8000" dirty="0" smtClean="0">
              <a:latin typeface="Times New Roman" panose="02020603050405020304" pitchFamily="18" charset="0"/>
              <a:cs typeface="Times New Roman" panose="02020603050405020304" pitchFamily="18" charset="0"/>
            </a:endParaRPr>
          </a:p>
          <a:p>
            <a:pPr>
              <a:lnSpc>
                <a:spcPct val="120000"/>
              </a:lnSpc>
            </a:pPr>
            <a:r>
              <a:rPr lang="ru-RU" sz="8000" dirty="0" smtClean="0">
                <a:latin typeface="Times New Roman" panose="02020603050405020304" pitchFamily="18" charset="0"/>
                <a:cs typeface="Times New Roman" panose="02020603050405020304" pitchFamily="18" charset="0"/>
              </a:rPr>
              <a:t> </a:t>
            </a:r>
          </a:p>
          <a:p>
            <a:pPr>
              <a:lnSpc>
                <a:spcPct val="120000"/>
              </a:lnSpc>
            </a:pPr>
            <a:r>
              <a:rPr lang="ru-RU" sz="8000" dirty="0" smtClean="0">
                <a:latin typeface="Times New Roman" panose="02020603050405020304" pitchFamily="18" charset="0"/>
                <a:cs typeface="Times New Roman" panose="02020603050405020304" pitchFamily="18" charset="0"/>
              </a:rPr>
              <a:t> </a:t>
            </a:r>
          </a:p>
          <a:p>
            <a:pPr>
              <a:lnSpc>
                <a:spcPct val="120000"/>
              </a:lnSpc>
            </a:pPr>
            <a:r>
              <a:rPr lang="ru-RU" sz="8000" dirty="0" smtClean="0">
                <a:latin typeface="Times New Roman" panose="02020603050405020304" pitchFamily="18" charset="0"/>
                <a:cs typeface="Times New Roman" panose="02020603050405020304" pitchFamily="18" charset="0"/>
              </a:rPr>
              <a:t> </a:t>
            </a:r>
          </a:p>
          <a:p>
            <a:pPr>
              <a:lnSpc>
                <a:spcPct val="120000"/>
              </a:lnSpc>
            </a:pPr>
            <a:r>
              <a:rPr lang="ru-RU" sz="8000" dirty="0" smtClean="0">
                <a:latin typeface="Times New Roman" panose="02020603050405020304" pitchFamily="18" charset="0"/>
                <a:cs typeface="Times New Roman" panose="02020603050405020304" pitchFamily="18" charset="0"/>
              </a:rPr>
              <a:t> </a:t>
            </a:r>
          </a:p>
          <a:p>
            <a:pPr>
              <a:lnSpc>
                <a:spcPct val="120000"/>
              </a:lnSpc>
            </a:pPr>
            <a:r>
              <a:rPr lang="ru-RU" sz="8000" b="1" dirty="0" smtClean="0">
                <a:latin typeface="Times New Roman" panose="02020603050405020304" pitchFamily="18" charset="0"/>
                <a:cs typeface="Times New Roman" panose="02020603050405020304" pitchFamily="18" charset="0"/>
              </a:rPr>
              <a:t> </a:t>
            </a:r>
            <a:endParaRPr lang="ru-RU" sz="8000" dirty="0" smtClean="0">
              <a:latin typeface="Times New Roman" panose="02020603050405020304" pitchFamily="18" charset="0"/>
              <a:cs typeface="Times New Roman" panose="02020603050405020304" pitchFamily="18" charset="0"/>
            </a:endParaRPr>
          </a:p>
          <a:p>
            <a:pPr>
              <a:lnSpc>
                <a:spcPct val="120000"/>
              </a:lnSpc>
            </a:pPr>
            <a:r>
              <a:rPr lang="ru-RU" sz="8000" b="1" dirty="0" smtClean="0">
                <a:latin typeface="Times New Roman" panose="02020603050405020304" pitchFamily="18" charset="0"/>
                <a:cs typeface="Times New Roman" panose="02020603050405020304" pitchFamily="18" charset="0"/>
              </a:rPr>
              <a:t>Сайт: </a:t>
            </a:r>
            <a:r>
              <a:rPr lang="en-US" sz="8000" b="1" dirty="0" smtClean="0">
                <a:latin typeface="Times New Roman" panose="02020603050405020304" pitchFamily="18" charset="0"/>
                <a:cs typeface="Times New Roman" panose="02020603050405020304" pitchFamily="18" charset="0"/>
              </a:rPr>
              <a:t>petuschok.minobr63.ru </a:t>
            </a:r>
            <a:endParaRPr lang="en-US" sz="8000" dirty="0" smtClean="0">
              <a:latin typeface="Times New Roman" panose="02020603050405020304" pitchFamily="18" charset="0"/>
              <a:cs typeface="Times New Roman" panose="02020603050405020304" pitchFamily="18" charset="0"/>
            </a:endParaRPr>
          </a:p>
          <a:p>
            <a:pPr>
              <a:lnSpc>
                <a:spcPct val="120000"/>
              </a:lnSpc>
            </a:pPr>
            <a:r>
              <a:rPr lang="en-US" sz="8000" dirty="0" smtClean="0">
                <a:latin typeface="Times New Roman" panose="02020603050405020304" pitchFamily="18" charset="0"/>
                <a:cs typeface="Times New Roman" panose="02020603050405020304" pitchFamily="18" charset="0"/>
              </a:rPr>
              <a:t> </a:t>
            </a:r>
          </a:p>
          <a:p>
            <a:pPr>
              <a:lnSpc>
                <a:spcPct val="80000"/>
              </a:lnSpc>
            </a:pPr>
            <a:endParaRPr lang="ru-RU" sz="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3000" y="-1143000"/>
            <a:ext cx="6858000" cy="9144000"/>
          </a:xfrm>
          <a:prstGeom prst="rect">
            <a:avLst/>
          </a:prstGeom>
        </p:spPr>
      </p:pic>
    </p:spTree>
    <p:extLst>
      <p:ext uri="{BB962C8B-B14F-4D97-AF65-F5344CB8AC3E}">
        <p14:creationId xmlns:p14="http://schemas.microsoft.com/office/powerpoint/2010/main" val="291300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731520"/>
            <a:ext cx="9144000" cy="4857720"/>
          </a:xfrm>
        </p:spPr>
        <p:txBody>
          <a:bodyPr/>
          <a:lstStyle/>
          <a:p>
            <a:pPr marL="46037" indent="0" algn="ctr">
              <a:buNone/>
            </a:pPr>
            <a:r>
              <a:rPr lang="ru-RU" sz="3200" b="1" dirty="0">
                <a:solidFill>
                  <a:srgbClr val="FF0000"/>
                </a:solidFill>
              </a:rPr>
              <a:t>Цель программы</a:t>
            </a:r>
            <a:r>
              <a:rPr lang="ru-RU" sz="3200" dirty="0">
                <a:solidFill>
                  <a:srgbClr val="FF0000"/>
                </a:solidFill>
              </a:rPr>
              <a:t> -  </a:t>
            </a:r>
            <a:r>
              <a:rPr lang="ru-RU" sz="3200" dirty="0"/>
              <a:t>формирование основ патриотизма у обучающихся старшего дошкольного возраста как нравственного образования личности </a:t>
            </a:r>
            <a:r>
              <a:rPr lang="ru-RU" sz="3200" dirty="0" smtClean="0"/>
              <a:t>                                              на </a:t>
            </a:r>
            <a:r>
              <a:rPr lang="ru-RU" sz="3200" dirty="0"/>
              <a:t>основе краеведческого материала </a:t>
            </a:r>
            <a:r>
              <a:rPr lang="ru-RU" sz="3200" dirty="0" smtClean="0"/>
              <a:t>                           городского </a:t>
            </a:r>
            <a:r>
              <a:rPr lang="ru-RU" sz="3200" dirty="0"/>
              <a:t>округа Кинель.</a:t>
            </a:r>
          </a:p>
          <a:p>
            <a:pPr marL="46037" indent="0">
              <a:buNone/>
            </a:pPr>
            <a:endParaRPr lang="ru-RU" dirty="0"/>
          </a:p>
        </p:txBody>
      </p:sp>
      <p:pic>
        <p:nvPicPr>
          <p:cNvPr id="6146" name="Picture 2"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822" y="4209281"/>
            <a:ext cx="1971675"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7" name="Picture 3" descr="i?r=AzEPZsRbOZEKgBhR0XGMT1RkiZOR_hHU-JKlmPWu6f5ckqaKTM5SRkZCeTgDn6uOyic"/>
          <p:cNvPicPr>
            <a:picLocks noChangeAspect="1" noChangeArrowheads="1"/>
          </p:cNvPicPr>
          <p:nvPr/>
        </p:nvPicPr>
        <p:blipFill>
          <a:blip r:embed="rId3">
            <a:extLst>
              <a:ext uri="{28A0092B-C50C-407E-A947-70E740481C1C}">
                <a14:useLocalDpi xmlns:a14="http://schemas.microsoft.com/office/drawing/2010/main" val="0"/>
              </a:ext>
            </a:extLst>
          </a:blip>
          <a:srcRect l="29402" r="28598"/>
          <a:stretch>
            <a:fillRect/>
          </a:stretch>
        </p:blipFill>
        <p:spPr bwMode="auto">
          <a:xfrm>
            <a:off x="1691680" y="3933056"/>
            <a:ext cx="2400300" cy="278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840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6037" indent="0" algn="ctr">
              <a:buNone/>
            </a:pPr>
            <a:r>
              <a:rPr lang="ru-RU" sz="3200" b="1" dirty="0">
                <a:solidFill>
                  <a:srgbClr val="FF0000"/>
                </a:solidFill>
              </a:rPr>
              <a:t>Программа направлена на</a:t>
            </a:r>
            <a:r>
              <a:rPr lang="ru-RU" sz="3200" dirty="0">
                <a:solidFill>
                  <a:srgbClr val="FF0000"/>
                </a:solidFill>
              </a:rPr>
              <a:t> </a:t>
            </a:r>
            <a:r>
              <a:rPr lang="ru-RU" sz="3200" b="1" dirty="0">
                <a:solidFill>
                  <a:srgbClr val="FF0000"/>
                </a:solidFill>
              </a:rPr>
              <a:t>решение следующих задач:</a:t>
            </a:r>
            <a:endParaRPr lang="ru-RU" sz="3200" dirty="0">
              <a:solidFill>
                <a:srgbClr val="FF0000"/>
              </a:solidFill>
            </a:endParaRPr>
          </a:p>
          <a:p>
            <a:pPr lvl="0"/>
            <a:r>
              <a:rPr lang="ru-RU" sz="2000" dirty="0"/>
              <a:t>воспитать любовь и уважение к семье, родным и близким; </a:t>
            </a:r>
          </a:p>
          <a:p>
            <a:pPr lvl="0"/>
            <a:r>
              <a:rPr lang="ru-RU" sz="2000" dirty="0"/>
              <a:t>воспитать любовь и бережное отношение к родной природе; </a:t>
            </a:r>
          </a:p>
          <a:p>
            <a:pPr lvl="0"/>
            <a:r>
              <a:rPr lang="ru-RU" sz="2000" dirty="0"/>
              <a:t>формировать основы  идентичности на примерах выдающихся людей родного края; </a:t>
            </a:r>
          </a:p>
          <a:p>
            <a:pPr lvl="0"/>
            <a:r>
              <a:rPr lang="ru-RU" sz="2000" dirty="0"/>
              <a:t>развить когнитивные процессы на основе логических, дидактических, народных игр по материалам родного края; </a:t>
            </a:r>
          </a:p>
          <a:p>
            <a:pPr lvl="0"/>
            <a:r>
              <a:rPr lang="ru-RU" sz="2000" dirty="0"/>
              <a:t>воспитать </a:t>
            </a:r>
            <a:r>
              <a:rPr lang="ru-RU" sz="2000" dirty="0" err="1"/>
              <a:t>деятельностное</a:t>
            </a:r>
            <a:r>
              <a:rPr lang="ru-RU" sz="2000" dirty="0"/>
              <a:t> отношение и стремление к творческому преобразованию окружающего мира;</a:t>
            </a:r>
          </a:p>
          <a:p>
            <a:pPr lvl="0"/>
            <a:r>
              <a:rPr lang="ru-RU" sz="2000" dirty="0"/>
              <a:t>формировать основы патриотизма на   основе</a:t>
            </a:r>
            <a:r>
              <a:rPr lang="ru-RU" sz="2000" i="1" dirty="0"/>
              <a:t> </a:t>
            </a:r>
            <a:r>
              <a:rPr lang="ru-RU" sz="2000" dirty="0"/>
              <a:t>краеведческого материала собранного о родном крае</a:t>
            </a:r>
            <a:r>
              <a:rPr lang="ru-RU" sz="2000" b="1" dirty="0"/>
              <a:t>.</a:t>
            </a:r>
            <a:endParaRPr lang="ru-RU" sz="2000" dirty="0"/>
          </a:p>
          <a:p>
            <a:pPr marL="46037" indent="0" algn="ctr">
              <a:buNone/>
            </a:pPr>
            <a:r>
              <a:rPr lang="ru-RU" sz="2000" dirty="0"/>
              <a:t>Содержание Программы включает совокупность образовательных областей, которые обеспечивают социальную ситуацию развития личности ребенка в рамках патриотического воспитания. </a:t>
            </a:r>
          </a:p>
          <a:p>
            <a:pPr marL="46037" indent="0">
              <a:buNone/>
            </a:pPr>
            <a:endParaRPr lang="ru-RU" sz="2000" dirty="0"/>
          </a:p>
        </p:txBody>
      </p:sp>
    </p:spTree>
    <p:extLst>
      <p:ext uri="{BB962C8B-B14F-4D97-AF65-F5344CB8AC3E}">
        <p14:creationId xmlns:p14="http://schemas.microsoft.com/office/powerpoint/2010/main" val="297074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6037" indent="0" algn="ctr">
              <a:buNone/>
            </a:pPr>
            <a:r>
              <a:rPr lang="ru-RU" b="1" dirty="0"/>
              <a:t> </a:t>
            </a:r>
            <a:r>
              <a:rPr lang="ru-RU" sz="3200" b="1" dirty="0">
                <a:solidFill>
                  <a:srgbClr val="FF0000"/>
                </a:solidFill>
              </a:rPr>
              <a:t>Педагогической идеей программы является идея формирование основ патриотизма на   основе</a:t>
            </a:r>
            <a:r>
              <a:rPr lang="ru-RU" sz="3200" b="1" i="1" dirty="0">
                <a:solidFill>
                  <a:srgbClr val="FF0000"/>
                </a:solidFill>
              </a:rPr>
              <a:t> </a:t>
            </a:r>
            <a:r>
              <a:rPr lang="ru-RU" sz="3200" b="1" dirty="0">
                <a:solidFill>
                  <a:srgbClr val="FF0000"/>
                </a:solidFill>
              </a:rPr>
              <a:t>краеведческого материала собранного о родном крае.</a:t>
            </a:r>
            <a:r>
              <a:rPr lang="ru-RU" sz="3200" dirty="0">
                <a:solidFill>
                  <a:srgbClr val="FF0000"/>
                </a:solidFill>
              </a:rPr>
              <a:t> </a:t>
            </a:r>
            <a:endParaRPr lang="ru-RU" sz="3200" dirty="0" smtClean="0">
              <a:solidFill>
                <a:srgbClr val="FF0000"/>
              </a:solidFill>
            </a:endParaRPr>
          </a:p>
          <a:p>
            <a:pPr marL="46037" indent="0">
              <a:buNone/>
            </a:pPr>
            <a:r>
              <a:rPr lang="ru-RU" dirty="0" smtClean="0"/>
              <a:t>   Восприятие </a:t>
            </a:r>
            <a:r>
              <a:rPr lang="ru-RU" dirty="0"/>
              <a:t>дошкольником традиций и устоев своей семьи, изучение исторических событий через призму истории своих предков, целенаправленное изучение природы и архитектуры своей малой родины, знакомство с профессиями и ремёслами, традиционными для данного региона, формирование основ гражданственности через знакомство с биографиями Почетных жителей  своего округа, героев ВОВ, Героев Труда</a:t>
            </a:r>
            <a:r>
              <a:rPr lang="ru-RU" dirty="0" smtClean="0"/>
              <a:t>.</a:t>
            </a:r>
            <a:endParaRPr lang="ru-RU" dirty="0"/>
          </a:p>
        </p:txBody>
      </p:sp>
      <p:pic>
        <p:nvPicPr>
          <p:cNvPr id="7170" name="Picture 2" descr="h-1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632628"/>
            <a:ext cx="2088232" cy="2204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descr="Памятник_семье_Володичкины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36" y="4632628"/>
            <a:ext cx="2016224" cy="2215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173" name="Picture 5" descr="IMG-8b8bb777bcf951748655d4c010c8f71a-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653137"/>
            <a:ext cx="2160240" cy="2194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9523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6037" indent="0">
              <a:buNone/>
            </a:pPr>
            <a:endParaRPr lang="ru-RU" sz="2000" dirty="0" smtClean="0"/>
          </a:p>
          <a:p>
            <a:pPr marL="46037" indent="0">
              <a:buNone/>
            </a:pPr>
            <a:r>
              <a:rPr lang="ru-RU" sz="2000" dirty="0" smtClean="0"/>
              <a:t>      Программа </a:t>
            </a:r>
            <a:r>
              <a:rPr lang="ru-RU" sz="2000" dirty="0"/>
              <a:t>разработана для обучающихся  старшего дошкольного возраста.</a:t>
            </a:r>
          </a:p>
          <a:p>
            <a:pPr marL="46037" indent="0">
              <a:buNone/>
            </a:pPr>
            <a:r>
              <a:rPr lang="ru-RU" sz="2000" dirty="0" smtClean="0"/>
              <a:t>      Программа </a:t>
            </a:r>
            <a:r>
              <a:rPr lang="ru-RU" sz="2000" dirty="0"/>
              <a:t>предназначена для систематизации знаний педагогических работников о способах социально-коммуникативного развития детей посредством исследовательской, проектной деятельности в системе «человек-человек» детей 6-7 лет; совершенствования у них умения осуществлять эту деятельность</a:t>
            </a:r>
            <a:r>
              <a:rPr lang="ru-RU" sz="2000" dirty="0" smtClean="0"/>
              <a:t>.</a:t>
            </a:r>
            <a:endParaRPr lang="ru-RU" sz="2000" dirty="0"/>
          </a:p>
          <a:p>
            <a:pPr marL="46037" indent="0">
              <a:buNone/>
            </a:pPr>
            <a:r>
              <a:rPr lang="ru-RU" sz="2000" dirty="0" smtClean="0"/>
              <a:t>     В </a:t>
            </a:r>
            <a:r>
              <a:rPr lang="ru-RU" sz="2000" dirty="0"/>
              <a:t>программе представлена оптимальная модель взаимодействия с воспитателями, родителями, социальными партнёрами по организации  социально-значимых совместных со взрослыми мероприятий патриотической направленности на основе краеведческого материала городского округа Кинель. </a:t>
            </a:r>
            <a:endParaRPr lang="ru-RU" sz="2000" dirty="0" smtClean="0"/>
          </a:p>
          <a:p>
            <a:pPr marL="46037" indent="0">
              <a:buNone/>
            </a:pPr>
            <a:r>
              <a:rPr lang="ru-RU" sz="2000" dirty="0"/>
              <a:t> </a:t>
            </a:r>
            <a:r>
              <a:rPr lang="ru-RU" sz="2000" dirty="0" smtClean="0"/>
              <a:t>     Главной </a:t>
            </a:r>
            <a:r>
              <a:rPr lang="ru-RU" sz="2000" dirty="0"/>
              <a:t>идеей данной программы является построение системы работы по включению воспитанников в специально организованную краткосрочную </a:t>
            </a:r>
            <a:r>
              <a:rPr lang="ru-RU" sz="2000" dirty="0" err="1"/>
              <a:t>практикоориентированную</a:t>
            </a:r>
            <a:r>
              <a:rPr lang="ru-RU" sz="2000" dirty="0"/>
              <a:t> деятельность на основе личного выбора ребёнка  по технологии  проектно-исследовательской деятельности в рамках краткосрочных образовательных практик (КОП).</a:t>
            </a:r>
          </a:p>
          <a:p>
            <a:pPr marL="46037" indent="0">
              <a:buNone/>
            </a:pPr>
            <a:endParaRPr lang="ru-RU" dirty="0"/>
          </a:p>
        </p:txBody>
      </p:sp>
    </p:spTree>
    <p:extLst>
      <p:ext uri="{BB962C8B-B14F-4D97-AF65-F5344CB8AC3E}">
        <p14:creationId xmlns:p14="http://schemas.microsoft.com/office/powerpoint/2010/main" val="76794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957392"/>
          </a:xfrm>
        </p:spPr>
        <p:txBody>
          <a:bodyPr/>
          <a:lstStyle/>
          <a:p>
            <a:pPr marL="46037" lvl="8" indent="0" algn="just" fontAlgn="base">
              <a:buClr>
                <a:srgbClr val="C3260C"/>
              </a:buClr>
              <a:buNone/>
            </a:pPr>
            <a:endParaRPr lang="ru-RU" sz="2000" dirty="0" smtClean="0"/>
          </a:p>
          <a:p>
            <a:pPr marL="46037" lvl="8" indent="0" algn="just" fontAlgn="base">
              <a:buClr>
                <a:srgbClr val="C3260C"/>
              </a:buClr>
              <a:buNone/>
            </a:pPr>
            <a:endParaRPr lang="ru-RU" sz="2000" dirty="0"/>
          </a:p>
          <a:p>
            <a:pPr marL="46037" indent="0">
              <a:buNone/>
            </a:pPr>
            <a:r>
              <a:rPr lang="ru-RU" sz="2000" dirty="0" smtClean="0"/>
              <a:t>   Программа </a:t>
            </a:r>
            <a:r>
              <a:rPr lang="ru-RU" sz="2000" dirty="0"/>
              <a:t>содержит методические рекомендации, конспекты занятий, конспекты краткосрочных образовательных практик (КОП), матрицы проектов, рабочую тетрадь.</a:t>
            </a:r>
          </a:p>
          <a:p>
            <a:pPr marL="46037" indent="0">
              <a:buNone/>
            </a:pPr>
            <a:r>
              <a:rPr lang="ru-RU" sz="2000" dirty="0" smtClean="0"/>
              <a:t>    </a:t>
            </a:r>
            <a:r>
              <a:rPr lang="ru-RU" sz="2000" dirty="0" smtClean="0">
                <a:solidFill>
                  <a:srgbClr val="FF0000"/>
                </a:solidFill>
              </a:rPr>
              <a:t>Содержание </a:t>
            </a:r>
            <a:r>
              <a:rPr lang="ru-RU" sz="2000" dirty="0">
                <a:solidFill>
                  <a:srgbClr val="FF0000"/>
                </a:solidFill>
              </a:rPr>
              <a:t>программы рассчитано на образовательный курс  по семи блокам:  23  занятия (ООД) – 1-2 раза в неделю по 30 минут  и двух проектов. </a:t>
            </a:r>
          </a:p>
          <a:p>
            <a:pPr marL="46037" indent="0" algn="just">
              <a:buNone/>
            </a:pPr>
            <a:r>
              <a:rPr lang="ru-RU" sz="2000" dirty="0" smtClean="0"/>
              <a:t>   Основное </a:t>
            </a:r>
            <a:r>
              <a:rPr lang="ru-RU" sz="2000" dirty="0"/>
              <a:t>место в программе отведено деятельностному подходу. Экскурсии, видео экскурсии, знакомство с выдающимися людьми, продуктивная деятельность детей по созданию мини выставок, мини музеев в группе детского сада, социальные акции и проекты, включение семей в воспитательно-образовательную деятельность, позволяют сформировать основы патриотизма у обучающихся</a:t>
            </a:r>
          </a:p>
        </p:txBody>
      </p:sp>
      <p:pic>
        <p:nvPicPr>
          <p:cNvPr id="5" name="Picture 2" descr="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437112"/>
            <a:ext cx="2160240" cy="2204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descr="636bc0ce1724c465c09f0313284c4d1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797152"/>
            <a:ext cx="4011613" cy="1844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0973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009848"/>
          </a:xfrm>
        </p:spPr>
        <p:txBody>
          <a:bodyPr/>
          <a:lstStyle/>
          <a:p>
            <a:pPr marL="46037" indent="0">
              <a:buNone/>
            </a:pPr>
            <a:endParaRPr lang="ru-RU" sz="1600" b="1" dirty="0" smtClean="0"/>
          </a:p>
          <a:p>
            <a:pPr marL="46037" indent="0" algn="ctr">
              <a:buNone/>
            </a:pPr>
            <a:r>
              <a:rPr lang="ru-RU" sz="3200" b="1" dirty="0" smtClean="0">
                <a:solidFill>
                  <a:srgbClr val="FF0000"/>
                </a:solidFill>
              </a:rPr>
              <a:t>Первый </a:t>
            </a:r>
            <a:r>
              <a:rPr lang="ru-RU" sz="3200" b="1" dirty="0">
                <a:solidFill>
                  <a:srgbClr val="FF0000"/>
                </a:solidFill>
              </a:rPr>
              <a:t>блок: «Семья</a:t>
            </a:r>
            <a:r>
              <a:rPr lang="ru-RU" sz="3200" dirty="0">
                <a:solidFill>
                  <a:srgbClr val="FF0000"/>
                </a:solidFill>
              </a:rPr>
              <a:t>» </a:t>
            </a:r>
            <a:endParaRPr lang="ru-RU" sz="3200" dirty="0" smtClean="0">
              <a:solidFill>
                <a:srgbClr val="FF0000"/>
              </a:solidFill>
            </a:endParaRPr>
          </a:p>
          <a:p>
            <a:pPr marL="46037" indent="0" algn="ctr">
              <a:buNone/>
            </a:pPr>
            <a:r>
              <a:rPr lang="ru-RU" sz="2000" dirty="0" smtClean="0"/>
              <a:t>включает </a:t>
            </a:r>
            <a:r>
              <a:rPr lang="ru-RU" sz="2000" dirty="0"/>
              <a:t>два занятия организованной образовательной деятельности (далее ООД), проект и 2 краткосрочные образовательные </a:t>
            </a:r>
            <a:r>
              <a:rPr lang="ru-RU" sz="2000" dirty="0" smtClean="0"/>
              <a:t>практики </a:t>
            </a:r>
            <a:r>
              <a:rPr lang="ru-RU" sz="2000" dirty="0"/>
              <a:t>(далее КОП</a:t>
            </a:r>
            <a:r>
              <a:rPr lang="ru-RU" sz="2000" dirty="0" smtClean="0"/>
              <a:t>).</a:t>
            </a:r>
          </a:p>
          <a:p>
            <a:pPr marL="46037" indent="0" algn="just">
              <a:buNone/>
            </a:pPr>
            <a:r>
              <a:rPr lang="ru-RU" sz="2000" dirty="0" smtClean="0"/>
              <a:t>    На </a:t>
            </a:r>
            <a:r>
              <a:rPr lang="ru-RU" sz="2000" dirty="0"/>
              <a:t>данном этапе происходит  знакомство с  историей семьи, с понятиями «предки», «родословная», «семейные традиции». Совместная работа с родителями позволяет провести проекты «Генеалогическое Древо моей семьи» или  «Семейный герб», узнать, какова роль семьи ребёнка в процветании родного округа, знакомятся с историей зарождения станции Кинель, благодаря семье </a:t>
            </a:r>
            <a:r>
              <a:rPr lang="ru-RU" sz="2000" dirty="0" err="1"/>
              <a:t>Чарыковых</a:t>
            </a:r>
            <a:r>
              <a:rPr lang="ru-RU" sz="2000" dirty="0"/>
              <a:t>. </a:t>
            </a:r>
            <a:endParaRPr lang="ru-RU" sz="2000" dirty="0" smtClean="0"/>
          </a:p>
          <a:p>
            <a:pPr marL="46037" indent="0" algn="just">
              <a:buNone/>
            </a:pPr>
            <a:r>
              <a:rPr lang="ru-RU" sz="2000" dirty="0" smtClean="0"/>
              <a:t>    Краткосрочные </a:t>
            </a:r>
            <a:r>
              <a:rPr lang="ru-RU" sz="2000" dirty="0"/>
              <a:t>образовательные практики основаны на </a:t>
            </a:r>
            <a:r>
              <a:rPr lang="ru-RU" sz="2000" dirty="0" err="1"/>
              <a:t>деятельностном</a:t>
            </a:r>
            <a:r>
              <a:rPr lang="ru-RU" sz="2000" dirty="0"/>
              <a:t> подходе, содержат проектно-исследовательские технологии. </a:t>
            </a:r>
          </a:p>
          <a:p>
            <a:pPr marL="46037" indent="0" algn="just">
              <a:buNone/>
            </a:pPr>
            <a:r>
              <a:rPr lang="ru-RU" sz="2000" dirty="0"/>
              <a:t> </a:t>
            </a:r>
            <a:r>
              <a:rPr lang="ru-RU" sz="2000" dirty="0" smtClean="0"/>
              <a:t>   Прикосновение </a:t>
            </a:r>
            <a:r>
              <a:rPr lang="ru-RU" sz="2000" dirty="0"/>
              <a:t>к истории своей семьи вызывает у ребенка сильные эмоции, заставляет сопереживать, внимательно относиться к памяти прошлого, к своим историческим корням. </a:t>
            </a:r>
            <a:r>
              <a:rPr lang="ru-RU" sz="2000" dirty="0" smtClean="0"/>
              <a:t>Взаимодействие </a:t>
            </a:r>
            <a:r>
              <a:rPr lang="ru-RU" sz="2000" dirty="0"/>
              <a:t>с родителями по данному вопросу способствует бережному отношению детей к семейным традициям, сохранению вертикальных семейных связей.</a:t>
            </a:r>
          </a:p>
          <a:p>
            <a:endParaRPr lang="ru-RU" sz="1600" dirty="0"/>
          </a:p>
        </p:txBody>
      </p:sp>
    </p:spTree>
    <p:extLst>
      <p:ext uri="{BB962C8B-B14F-4D97-AF65-F5344CB8AC3E}">
        <p14:creationId xmlns:p14="http://schemas.microsoft.com/office/powerpoint/2010/main" val="102889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731520"/>
            <a:ext cx="8136904" cy="5793824"/>
          </a:xfrm>
        </p:spPr>
        <p:txBody>
          <a:bodyPr/>
          <a:lstStyle/>
          <a:p>
            <a:pPr marL="46037" indent="0" algn="ctr">
              <a:buNone/>
            </a:pPr>
            <a:r>
              <a:rPr lang="ru-RU" sz="3200" b="1" dirty="0">
                <a:solidFill>
                  <a:srgbClr val="FF0000"/>
                </a:solidFill>
              </a:rPr>
              <a:t>Второй блок: «Я и мои друзья»</a:t>
            </a:r>
            <a:r>
              <a:rPr lang="ru-RU" sz="3200" dirty="0">
                <a:solidFill>
                  <a:srgbClr val="FF0000"/>
                </a:solidFill>
              </a:rPr>
              <a:t> </a:t>
            </a:r>
            <a:endParaRPr lang="ru-RU" sz="3200" dirty="0" smtClean="0">
              <a:solidFill>
                <a:srgbClr val="FF0000"/>
              </a:solidFill>
            </a:endParaRPr>
          </a:p>
          <a:p>
            <a:pPr marL="46037" indent="0">
              <a:buNone/>
            </a:pPr>
            <a:endParaRPr lang="ru-RU" sz="2000" dirty="0" smtClean="0"/>
          </a:p>
          <a:p>
            <a:pPr marL="46037" indent="0">
              <a:buNone/>
            </a:pPr>
            <a:r>
              <a:rPr lang="ru-RU" sz="2000" dirty="0" smtClean="0"/>
              <a:t>включает  </a:t>
            </a:r>
            <a:r>
              <a:rPr lang="ru-RU" sz="2000" dirty="0"/>
              <a:t>два  ООД, КОП и  этническое развлечение «Хоровод Дружбы», которые знакомят ребят с городским округом  как с многонациональной </a:t>
            </a:r>
            <a:r>
              <a:rPr lang="ru-RU" sz="2000" dirty="0" smtClean="0"/>
              <a:t>семьёй, толерантной </a:t>
            </a:r>
            <a:r>
              <a:rPr lang="ru-RU" sz="2000" dirty="0"/>
              <a:t>к людям ОВЗ.  </a:t>
            </a:r>
            <a:endParaRPr lang="ru-RU" sz="2000" dirty="0" smtClean="0"/>
          </a:p>
          <a:p>
            <a:pPr marL="46037" indent="0">
              <a:buNone/>
            </a:pPr>
            <a:r>
              <a:rPr lang="ru-RU" sz="2000" dirty="0" smtClean="0"/>
              <a:t>Дети </a:t>
            </a:r>
            <a:r>
              <a:rPr lang="ru-RU" sz="2000" dirty="0"/>
              <a:t>знакомятся с традициями народов, населяющих округ</a:t>
            </a:r>
            <a:r>
              <a:rPr lang="ru-RU" sz="2000" dirty="0" smtClean="0"/>
              <a:t>.</a:t>
            </a:r>
          </a:p>
          <a:p>
            <a:pPr marL="46037" indent="0">
              <a:buNone/>
            </a:pPr>
            <a:endParaRPr lang="ru-RU" sz="2000" dirty="0" smtClean="0"/>
          </a:p>
          <a:p>
            <a:pPr marL="46037" indent="0">
              <a:buNone/>
            </a:pPr>
            <a:r>
              <a:rPr lang="ru-RU" sz="2000" dirty="0" smtClean="0"/>
              <a:t> </a:t>
            </a:r>
            <a:r>
              <a:rPr lang="ru-RU" sz="2000" dirty="0"/>
              <a:t>В ходе практики воспитанники создают макет безопасной среды детского сада для слабовидящих и слабослышащих детей.</a:t>
            </a:r>
          </a:p>
          <a:p>
            <a:pPr marL="46037" indent="0">
              <a:buNone/>
            </a:pPr>
            <a:endParaRPr lang="ru-RU" dirty="0"/>
          </a:p>
        </p:txBody>
      </p:sp>
    </p:spTree>
    <p:extLst>
      <p:ext uri="{BB962C8B-B14F-4D97-AF65-F5344CB8AC3E}">
        <p14:creationId xmlns:p14="http://schemas.microsoft.com/office/powerpoint/2010/main" val="3072336467"/>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746</TotalTime>
  <Words>1297</Words>
  <Application>Microsoft Office PowerPoint</Application>
  <PresentationFormat>Экран (4:3)</PresentationFormat>
  <Paragraphs>80</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Georgia</vt:lpstr>
      <vt:lpstr>Times New Roman</vt:lpstr>
      <vt:lpstr>Trebuchet MS</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Колыбельные песни  </dc:title>
  <dc:creator>Пользователь</dc:creator>
  <cp:lastModifiedBy>Пользователь</cp:lastModifiedBy>
  <cp:revision>87</cp:revision>
  <dcterms:created xsi:type="dcterms:W3CDTF">2016-12-04T18:20:04Z</dcterms:created>
  <dcterms:modified xsi:type="dcterms:W3CDTF">2022-09-21T13:01:20Z</dcterms:modified>
</cp:coreProperties>
</file>