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9" r:id="rId3"/>
    <p:sldId id="275" r:id="rId4"/>
    <p:sldId id="276" r:id="rId5"/>
    <p:sldId id="277" r:id="rId6"/>
    <p:sldId id="264" r:id="rId7"/>
    <p:sldId id="265" r:id="rId8"/>
    <p:sldId id="271" r:id="rId9"/>
    <p:sldId id="272" r:id="rId10"/>
    <p:sldId id="278" r:id="rId11"/>
    <p:sldId id="279" r:id="rId12"/>
    <p:sldId id="28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6BA5"/>
    <a:srgbClr val="6E558D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26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093A02-D28B-4D41-9756-B65D11236665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EC6CD6-F686-45B0-A374-59621B28CA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764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B7319-8752-43DC-9251-6FF6EC4E5500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2" r:id="rId3"/>
    <p:sldLayoutId id="2147483663" r:id="rId4"/>
    <p:sldLayoutId id="2147483650" r:id="rId5"/>
    <p:sldLayoutId id="2147483661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mail.yandex.ru/lite/compose?to=doo_zolotoy_petushok_knl@samara.edu.ru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lenaranko.ucoz.ru/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55576" y="764704"/>
            <a:ext cx="7704856" cy="1872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600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93204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1800" b="1" spc="-5" dirty="0" smtClean="0">
                <a:solidFill>
                  <a:srgbClr val="1F487C"/>
                </a:solidFill>
                <a:latin typeface="Times New Roman"/>
                <a:cs typeface="Times New Roman"/>
              </a:rPr>
              <a:t>структурное</a:t>
            </a:r>
            <a:r>
              <a:rPr lang="ru-RU" sz="1800" b="1" spc="-25" dirty="0" smtClean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8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подразделение</a:t>
            </a:r>
            <a:r>
              <a:rPr lang="ru-RU" sz="1800" b="1" spc="1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800" b="1" dirty="0">
                <a:solidFill>
                  <a:srgbClr val="1F487C"/>
                </a:solidFill>
                <a:latin typeface="Times New Roman"/>
                <a:cs typeface="Times New Roman"/>
              </a:rPr>
              <a:t>детский</a:t>
            </a:r>
            <a:r>
              <a:rPr lang="ru-RU" sz="18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800" b="1" dirty="0">
                <a:solidFill>
                  <a:srgbClr val="1F487C"/>
                </a:solidFill>
                <a:latin typeface="Times New Roman"/>
                <a:cs typeface="Times New Roman"/>
              </a:rPr>
              <a:t>сад</a:t>
            </a:r>
            <a:r>
              <a:rPr lang="ru-RU" sz="1800" b="1" spc="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800" b="1" spc="-10" dirty="0" smtClean="0">
                <a:solidFill>
                  <a:srgbClr val="1F487C"/>
                </a:solidFill>
                <a:latin typeface="Times New Roman"/>
                <a:cs typeface="Times New Roman"/>
              </a:rPr>
              <a:t>«Золотой петушок»</a:t>
            </a:r>
            <a:r>
              <a:rPr lang="ru-RU" sz="1800" b="1" spc="-30" dirty="0" smtClean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br>
              <a:rPr lang="ru-RU" sz="1800" b="1" spc="-30" dirty="0" smtClean="0">
                <a:solidFill>
                  <a:srgbClr val="1F487C"/>
                </a:solidFill>
                <a:latin typeface="Times New Roman"/>
                <a:cs typeface="Times New Roman"/>
              </a:rPr>
            </a:br>
            <a:r>
              <a:rPr lang="ru-RU" sz="1800" b="1" spc="-10" dirty="0" smtClean="0">
                <a:solidFill>
                  <a:srgbClr val="1F487C"/>
                </a:solidFill>
                <a:latin typeface="Times New Roman"/>
                <a:cs typeface="Times New Roman"/>
              </a:rPr>
              <a:t>государственного</a:t>
            </a:r>
            <a:r>
              <a:rPr lang="ru-RU" sz="1800" b="1" spc="-5" dirty="0" smtClean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8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бюджетного</a:t>
            </a:r>
            <a:r>
              <a:rPr lang="ru-RU" sz="1800" b="1" spc="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8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общеобразовательного </a:t>
            </a:r>
            <a:r>
              <a:rPr lang="ru-RU" sz="1800" b="1" spc="-28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8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учреждения</a:t>
            </a:r>
            <a:r>
              <a:rPr lang="ru-RU" sz="1800" b="1" spc="3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8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Самарской</a:t>
            </a:r>
            <a:r>
              <a:rPr lang="ru-RU" sz="18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8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области</a:t>
            </a:r>
            <a:r>
              <a:rPr lang="ru-RU" sz="1800" b="1" spc="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8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средней</a:t>
            </a:r>
            <a:r>
              <a:rPr lang="ru-RU" sz="1800" b="1" spc="1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8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общеобразовательной</a:t>
            </a:r>
            <a:r>
              <a:rPr lang="ru-RU" sz="1800" b="1" spc="4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8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школы</a:t>
            </a:r>
            <a:r>
              <a:rPr lang="ru-RU" sz="1800" b="1" spc="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8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№</a:t>
            </a:r>
            <a:r>
              <a:rPr lang="ru-RU" sz="1800" b="1" spc="-5" dirty="0" smtClean="0">
                <a:solidFill>
                  <a:srgbClr val="1F487C"/>
                </a:solidFill>
                <a:latin typeface="Times New Roman"/>
                <a:cs typeface="Times New Roman"/>
              </a:rPr>
              <a:t>2 </a:t>
            </a:r>
            <a:r>
              <a:rPr lang="ru-RU" sz="1800" b="1" dirty="0" smtClean="0">
                <a:solidFill>
                  <a:srgbClr val="1F487C"/>
                </a:solidFill>
                <a:latin typeface="Times New Roman"/>
                <a:cs typeface="Times New Roman"/>
              </a:rPr>
              <a:t>с </a:t>
            </a:r>
            <a:r>
              <a:rPr lang="ru-RU" sz="18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углубленным</a:t>
            </a:r>
            <a:r>
              <a:rPr lang="ru-RU" sz="18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 изучением </a:t>
            </a:r>
            <a:r>
              <a:rPr lang="ru-RU" sz="1800" b="1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8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отдельных</a:t>
            </a:r>
            <a:r>
              <a:rPr lang="ru-RU" sz="1800" b="1" spc="-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8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предметов</a:t>
            </a:r>
            <a:r>
              <a:rPr lang="ru-RU" sz="1800" b="1" spc="-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800" b="1" spc="-35" dirty="0" err="1">
                <a:solidFill>
                  <a:srgbClr val="1F487C"/>
                </a:solidFill>
                <a:latin typeface="Times New Roman"/>
                <a:cs typeface="Times New Roman"/>
              </a:rPr>
              <a:t>п.г.т</a:t>
            </a:r>
            <a:r>
              <a:rPr lang="ru-RU" sz="1800" b="1" spc="-35" dirty="0">
                <a:solidFill>
                  <a:srgbClr val="1F487C"/>
                </a:solidFill>
                <a:latin typeface="Times New Roman"/>
                <a:cs typeface="Times New Roman"/>
              </a:rPr>
              <a:t>.</a:t>
            </a:r>
            <a:r>
              <a:rPr lang="ru-RU" sz="1800" b="1" spc="-2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800" b="1" spc="-35" dirty="0">
                <a:solidFill>
                  <a:srgbClr val="1F487C"/>
                </a:solidFill>
                <a:latin typeface="Times New Roman"/>
                <a:cs typeface="Times New Roman"/>
              </a:rPr>
              <a:t>Усть</a:t>
            </a:r>
            <a:r>
              <a:rPr lang="ru-RU" sz="1800" b="1" dirty="0">
                <a:solidFill>
                  <a:srgbClr val="1F487C"/>
                </a:solidFill>
                <a:latin typeface="Times New Roman"/>
                <a:cs typeface="Times New Roman"/>
              </a:rPr>
              <a:t> – </a:t>
            </a:r>
            <a:r>
              <a:rPr lang="ru-RU" sz="18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Кинельский</a:t>
            </a:r>
            <a:r>
              <a:rPr lang="ru-RU" dirty="0">
                <a:latin typeface="Times New Roman"/>
                <a:cs typeface="Times New Roman"/>
              </a:rPr>
              <a:t/>
            </a:r>
            <a:br>
              <a:rPr lang="ru-RU" dirty="0">
                <a:latin typeface="Times New Roman"/>
                <a:cs typeface="Times New Roman"/>
              </a:rPr>
            </a:b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259632" y="2060848"/>
            <a:ext cx="6696744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КРАТКАЯ ПРЕЗЕНТАЦИЯ</a:t>
            </a:r>
          </a:p>
          <a:p>
            <a:pPr algn="ctr"/>
            <a:r>
              <a:rPr lang="ru-RU" sz="2000" b="1" dirty="0"/>
              <a:t>Адаптированная </a:t>
            </a:r>
            <a:r>
              <a:rPr lang="ru-RU" sz="2000" b="1" dirty="0" smtClean="0"/>
              <a:t>образовательная </a:t>
            </a:r>
            <a:r>
              <a:rPr lang="ru-RU" sz="2000" b="1" dirty="0" smtClean="0"/>
              <a:t>программа </a:t>
            </a:r>
            <a:r>
              <a:rPr lang="ru-RU" sz="2000" b="1" dirty="0"/>
              <a:t>дошкольного </a:t>
            </a:r>
            <a:r>
              <a:rPr lang="ru-RU" sz="2000" b="1" dirty="0" smtClean="0"/>
              <a:t>образования для </a:t>
            </a:r>
            <a:r>
              <a:rPr lang="ru-RU" sz="2000" b="1" dirty="0"/>
              <a:t>детей </a:t>
            </a:r>
            <a:r>
              <a:rPr lang="ru-RU" sz="2000" b="1" dirty="0" smtClean="0"/>
              <a:t> </a:t>
            </a:r>
            <a:endParaRPr lang="ru-RU" sz="2000" b="1" dirty="0" smtClean="0"/>
          </a:p>
          <a:p>
            <a:pPr algn="ctr"/>
            <a:r>
              <a:rPr lang="ru-RU" sz="2000" b="1" dirty="0" smtClean="0"/>
              <a:t>с  </a:t>
            </a:r>
            <a:r>
              <a:rPr lang="ru-RU" sz="2000" b="1" dirty="0" smtClean="0"/>
              <a:t>расстройствами аутистического спектра </a:t>
            </a:r>
          </a:p>
          <a:p>
            <a:pPr algn="ctr"/>
            <a:r>
              <a:rPr lang="ru-RU" sz="2000" b="1" dirty="0" smtClean="0"/>
              <a:t>структурного </a:t>
            </a:r>
            <a:r>
              <a:rPr lang="ru-RU" sz="2000" b="1" dirty="0"/>
              <a:t>подразделения детского </a:t>
            </a:r>
            <a:r>
              <a:rPr lang="ru-RU" sz="2000" b="1" dirty="0" smtClean="0"/>
              <a:t>сада </a:t>
            </a:r>
            <a:r>
              <a:rPr lang="ru-RU" sz="2000" b="1" dirty="0"/>
              <a:t>«Золотой петушок» государственного бюджетного общеобразовательного учреждения Самарской области средней общеобразовательной школы  №</a:t>
            </a:r>
            <a:r>
              <a:rPr lang="ru-RU" sz="2000" b="1" dirty="0" smtClean="0"/>
              <a:t>2 с углубленным </a:t>
            </a:r>
            <a:r>
              <a:rPr lang="ru-RU" sz="2000" b="1" dirty="0"/>
              <a:t>изучением отдельных предметов </a:t>
            </a:r>
            <a:endParaRPr lang="ru-RU" sz="2000" b="1" dirty="0" smtClean="0"/>
          </a:p>
          <a:p>
            <a:pPr algn="ctr"/>
            <a:r>
              <a:rPr lang="ru-RU" sz="2000" b="1" dirty="0" err="1" smtClean="0"/>
              <a:t>п.г.т</a:t>
            </a:r>
            <a:r>
              <a:rPr lang="ru-RU" sz="2000" b="1" dirty="0"/>
              <a:t>. Усть-Кинельский                                                                                                         городского округа Кинель Самарской области                                          на </a:t>
            </a:r>
            <a:r>
              <a:rPr lang="ru-RU" sz="2000" b="1" dirty="0" smtClean="0"/>
              <a:t>2023-2024 </a:t>
            </a:r>
            <a:r>
              <a:rPr lang="ru-RU" sz="2000" b="1" dirty="0"/>
              <a:t>учебный год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Autofit/>
          </a:bodyPr>
          <a:lstStyle/>
          <a:p>
            <a:pPr marL="0" indent="0"/>
            <a:r>
              <a:rPr lang="ru-RU" sz="2000" dirty="0" smtClean="0"/>
              <a:t>следует </a:t>
            </a:r>
            <a:r>
              <a:rPr lang="ru-RU" sz="2000" dirty="0"/>
              <a:t>инструкциям «стоп» или «подожди» без других побуждений или </a:t>
            </a:r>
            <a:r>
              <a:rPr lang="ru-RU" sz="2000" dirty="0" smtClean="0"/>
              <a:t>жестов</a:t>
            </a:r>
            <a:r>
              <a:rPr lang="ru-RU" sz="2000" dirty="0"/>
              <a:t>;</a:t>
            </a:r>
          </a:p>
          <a:p>
            <a:pPr marL="0" indent="0"/>
            <a:r>
              <a:rPr lang="ru-RU" sz="2000" dirty="0" smtClean="0"/>
              <a:t> </a:t>
            </a:r>
            <a:r>
              <a:rPr lang="ru-RU" sz="2000" dirty="0"/>
              <a:t>выполняет простые инструкции, предъявляемые без помощи и жеста; </a:t>
            </a:r>
          </a:p>
          <a:p>
            <a:pPr marL="0" indent="0"/>
            <a:r>
              <a:rPr lang="ru-RU" sz="2000" dirty="0" smtClean="0"/>
              <a:t>находит </a:t>
            </a:r>
            <a:r>
              <a:rPr lang="ru-RU" sz="2000" dirty="0"/>
              <a:t>по просьбе 8 – 10 объектов, расположенных в комнате, но не непосредственно в поле зрения ребёнка, а которые нужно поискать; </a:t>
            </a:r>
          </a:p>
          <a:p>
            <a:pPr marL="0" indent="0"/>
            <a:r>
              <a:rPr lang="ru-RU" sz="2000" dirty="0" smtClean="0"/>
              <a:t> </a:t>
            </a:r>
            <a:r>
              <a:rPr lang="ru-RU" sz="2000" dirty="0"/>
              <a:t>машет (использует жест «Пока») по подражанию; </a:t>
            </a:r>
          </a:p>
          <a:p>
            <a:pPr marL="0" indent="0"/>
            <a:r>
              <a:rPr lang="ru-RU" sz="2000" dirty="0" smtClean="0"/>
              <a:t> </a:t>
            </a:r>
            <a:r>
              <a:rPr lang="ru-RU" sz="2000" dirty="0"/>
              <a:t>«танцует» с другими под музыку в хороводе; </a:t>
            </a:r>
          </a:p>
          <a:p>
            <a:pPr marL="0" indent="0"/>
            <a:r>
              <a:rPr lang="ru-RU" sz="2000" dirty="0" smtClean="0"/>
              <a:t>выполняет </a:t>
            </a:r>
            <a:r>
              <a:rPr lang="ru-RU" sz="2000" dirty="0"/>
              <a:t>одно действие с использованием куклы или мягкой игрушки; </a:t>
            </a:r>
          </a:p>
          <a:p>
            <a:pPr marL="0" indent="0">
              <a:buNone/>
            </a:pPr>
            <a:r>
              <a:rPr lang="ru-RU" sz="2000" dirty="0" smtClean="0"/>
              <a:t> </a:t>
            </a:r>
            <a:r>
              <a:rPr lang="ru-RU" sz="2000" dirty="0"/>
              <a:t>решает задачи методом проб и ошибок в игре с конструктором − снимает куртку, шапку (без застёжек) и вешает на крючок; </a:t>
            </a:r>
          </a:p>
          <a:p>
            <a:pPr marL="0" indent="0"/>
            <a:r>
              <a:rPr lang="ru-RU" sz="2000" dirty="0" smtClean="0"/>
              <a:t> </a:t>
            </a:r>
            <a:r>
              <a:rPr lang="ru-RU" sz="2000" dirty="0"/>
              <a:t>уместно говорит «привет» и «пока», как первым, так и в ответ; </a:t>
            </a:r>
          </a:p>
          <a:p>
            <a:pPr marL="0" indent="0"/>
            <a:r>
              <a:rPr lang="ru-RU" sz="2000" dirty="0" smtClean="0"/>
              <a:t> </a:t>
            </a:r>
            <a:r>
              <a:rPr lang="ru-RU" sz="2000" dirty="0"/>
              <a:t>играет в простые подвижные игры (например, в мяч, «прятки»); </a:t>
            </a:r>
          </a:p>
          <a:p>
            <a:pPr marL="0" indent="0"/>
            <a:r>
              <a:rPr lang="ru-RU" sz="2000" dirty="0" smtClean="0"/>
              <a:t> </a:t>
            </a:r>
            <a:r>
              <a:rPr lang="ru-RU" sz="2000" dirty="0"/>
              <a:t>понимает значения слов «да», «нет», использует их вербально </a:t>
            </a:r>
            <a:r>
              <a:rPr lang="ru-RU" sz="2000" dirty="0" smtClean="0"/>
              <a:t>или </a:t>
            </a:r>
            <a:r>
              <a:rPr lang="ru-RU" sz="2000" dirty="0" err="1" smtClean="0"/>
              <a:t>невербально</a:t>
            </a:r>
            <a:r>
              <a:rPr lang="ru-RU" sz="2000" dirty="0" smtClean="0"/>
              <a:t> </a:t>
            </a:r>
            <a:r>
              <a:rPr lang="ru-RU" sz="2000" dirty="0"/>
              <a:t>(не всегда); </a:t>
            </a:r>
            <a:r>
              <a:rPr lang="ru-RU" sz="2000" dirty="0" smtClean="0"/>
              <a:t> </a:t>
            </a:r>
            <a:r>
              <a:rPr lang="ru-RU" sz="2000" dirty="0"/>
              <a:t>называет имена близких людей; </a:t>
            </a:r>
          </a:p>
          <a:p>
            <a:pPr marL="0" indent="0"/>
            <a:r>
              <a:rPr lang="ru-RU" sz="2000" dirty="0" smtClean="0"/>
              <a:t> </a:t>
            </a:r>
            <a:r>
              <a:rPr lang="ru-RU" sz="2000" dirty="0"/>
              <a:t>выражения лица соответствуют эмоциональному состоянию (рад, грустен); </a:t>
            </a:r>
            <a:r>
              <a:rPr lang="ru-RU" sz="2000" dirty="0" smtClean="0"/>
              <a:t> </a:t>
            </a:r>
            <a:r>
              <a:rPr lang="ru-RU" sz="2000" dirty="0"/>
              <a:t>усложнение </a:t>
            </a:r>
            <a:r>
              <a:rPr lang="ru-RU" sz="2000" dirty="0" err="1"/>
              <a:t>манипулятивных</a:t>
            </a:r>
            <a:r>
              <a:rPr lang="ru-RU" sz="2000" dirty="0"/>
              <a:t> «игр» (катание машинок с элементами сюжета); </a:t>
            </a:r>
          </a:p>
        </p:txBody>
      </p:sp>
    </p:spTree>
    <p:extLst>
      <p:ext uri="{BB962C8B-B14F-4D97-AF65-F5344CB8AC3E}">
        <p14:creationId xmlns:p14="http://schemas.microsoft.com/office/powerpoint/2010/main" val="4136816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/>
            <a:r>
              <a:rPr lang="ru-RU" sz="2000" dirty="0" smtClean="0"/>
              <a:t> </a:t>
            </a:r>
            <a:r>
              <a:rPr lang="ru-RU" sz="2000" dirty="0"/>
              <a:t>последовательности сложных операций в игре (например, собирание пирамидки,  домика из блоков, нанизывание бус); </a:t>
            </a:r>
          </a:p>
          <a:p>
            <a:pPr marL="0" indent="0"/>
            <a:r>
              <a:rPr lang="ru-RU" sz="2000" dirty="0" smtClean="0"/>
              <a:t> </a:t>
            </a:r>
            <a:r>
              <a:rPr lang="ru-RU" sz="2000" dirty="0"/>
              <a:t>понимание основных цветов («дай жёлтый» (зелёный, синий и т.д.); </a:t>
            </a:r>
          </a:p>
          <a:p>
            <a:pPr marL="0" indent="0"/>
            <a:r>
              <a:rPr lang="ru-RU" sz="2000" dirty="0" smtClean="0"/>
              <a:t> </a:t>
            </a:r>
            <a:r>
              <a:rPr lang="ru-RU" sz="2000" dirty="0"/>
              <a:t>элементы сюжетной игры с игровыми предметами бытового характера; </a:t>
            </a:r>
          </a:p>
          <a:p>
            <a:pPr marL="0" indent="0"/>
            <a:r>
              <a:rPr lang="ru-RU" sz="2000" dirty="0" smtClean="0"/>
              <a:t>  </a:t>
            </a:r>
            <a:r>
              <a:rPr lang="ru-RU" sz="2000" dirty="0"/>
              <a:t>проделывает действия с куклой или мягкими игрушками (с помощью взрослого); </a:t>
            </a:r>
          </a:p>
          <a:p>
            <a:pPr marL="0" indent="0"/>
            <a:r>
              <a:rPr lang="ru-RU" sz="2000" dirty="0" smtClean="0"/>
              <a:t> </a:t>
            </a:r>
            <a:r>
              <a:rPr lang="ru-RU" sz="2000" dirty="0"/>
              <a:t>иногда привлекает внимание окружающих к предметам речью или жестом к желаемому предмету; </a:t>
            </a:r>
          </a:p>
          <a:p>
            <a:pPr marL="0" indent="0"/>
            <a:r>
              <a:rPr lang="ru-RU" sz="2000" dirty="0" smtClean="0"/>
              <a:t> </a:t>
            </a:r>
            <a:r>
              <a:rPr lang="ru-RU" sz="2000" dirty="0"/>
              <a:t>выстраивает последовательности из трёх и более картинок в правильном порядке;  </a:t>
            </a:r>
          </a:p>
          <a:p>
            <a:pPr marL="0" indent="0"/>
            <a:r>
              <a:rPr lang="ru-RU" sz="2000" dirty="0" smtClean="0"/>
              <a:t> </a:t>
            </a:r>
            <a:r>
              <a:rPr lang="ru-RU" sz="2000" dirty="0"/>
              <a:t>пользуется туалетом с помощью взрослого;  </a:t>
            </a:r>
          </a:p>
          <a:p>
            <a:pPr marL="0" indent="0">
              <a:buNone/>
            </a:pPr>
            <a:r>
              <a:rPr lang="ru-RU" sz="2000" dirty="0" smtClean="0"/>
              <a:t> </a:t>
            </a:r>
            <a:r>
              <a:rPr lang="ru-RU" sz="2000" dirty="0"/>
              <a:t>моет руки с помощью взрослого; </a:t>
            </a:r>
          </a:p>
          <a:p>
            <a:pPr marL="0" indent="0"/>
            <a:r>
              <a:rPr lang="ru-RU" sz="2000" dirty="0" smtClean="0"/>
              <a:t> </a:t>
            </a:r>
            <a:r>
              <a:rPr lang="ru-RU" sz="2000" dirty="0"/>
              <a:t>ест за столом ложкой, не уходя из-за стола; </a:t>
            </a:r>
          </a:p>
          <a:p>
            <a:pPr marL="0" indent="0">
              <a:buNone/>
            </a:pPr>
            <a:r>
              <a:rPr lang="ru-RU" sz="2000" dirty="0" smtClean="0"/>
              <a:t> </a:t>
            </a:r>
            <a:r>
              <a:rPr lang="ru-RU" sz="2000" dirty="0"/>
              <a:t>преодолевает избирательность в еде (частично). </a:t>
            </a:r>
          </a:p>
        </p:txBody>
      </p:sp>
    </p:spTree>
    <p:extLst>
      <p:ext uri="{BB962C8B-B14F-4D97-AF65-F5344CB8AC3E}">
        <p14:creationId xmlns:p14="http://schemas.microsoft.com/office/powerpoint/2010/main" val="2500722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5904656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lnSpc>
                <a:spcPct val="120000"/>
              </a:lnSpc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ГБОУ СОШ №2 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ru-RU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п.г.т.Усть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-Кинельский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Плотников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Юрий Алексеевич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Заведующий  СП:  Левачева Вера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Семеновна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446442, Самарская область, г. Кинель,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п.г.т.Усть-Кинельский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Селекционная, 18-А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Тел.факс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8(84663) 46-3-56                                              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E-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ru-RU" b="1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doo_zolotoy_petushok_knl@samara.edu.ru</a:t>
            </a:r>
            <a:r>
              <a:rPr lang="ru-RU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Сайт: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petuschok.minobr63.ru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4067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427984" y="6053634"/>
            <a:ext cx="54969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i="1" dirty="0" smtClean="0">
              <a:latin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2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Сайт:</a:t>
            </a:r>
            <a:r>
              <a:rPr kumimoji="0" lang="ru-RU" sz="12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lang="en-US" sz="1200" i="1" dirty="0" smtClean="0">
                <a:latin typeface="Times New Roman" pitchFamily="18" charset="0"/>
                <a:cs typeface="Arial" pitchFamily="34" charset="0"/>
                <a:hlinkClick r:id="rId2"/>
              </a:rPr>
              <a:t>http://elenaranko.ucoz.ru/</a:t>
            </a:r>
            <a:r>
              <a:rPr lang="ru-RU" sz="1200" i="1" dirty="0" smtClean="0">
                <a:latin typeface="Times New Roman" pitchFamily="18" charset="0"/>
                <a:cs typeface="Arial" pitchFamily="34" charset="0"/>
              </a:rPr>
              <a:t>   </a:t>
            </a:r>
            <a:endParaRPr kumimoji="0" lang="ru-RU" sz="12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структурное</a:t>
            </a:r>
            <a:r>
              <a:rPr lang="ru-RU" sz="1600" b="1" spc="-2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подразделение</a:t>
            </a:r>
            <a:r>
              <a:rPr lang="ru-RU" sz="1600" b="1" spc="1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детский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сад</a:t>
            </a:r>
            <a:r>
              <a:rPr lang="ru-RU" sz="1600" b="1" spc="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«Золотой петушок»</a:t>
            </a:r>
            <a:r>
              <a:rPr lang="ru-RU" sz="1600" b="1" spc="-3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br>
              <a:rPr lang="ru-RU" sz="1600" b="1" spc="-30" dirty="0">
                <a:solidFill>
                  <a:srgbClr val="1F487C"/>
                </a:solidFill>
                <a:latin typeface="Times New Roman"/>
                <a:cs typeface="Times New Roman"/>
              </a:rPr>
            </a:b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государственного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бюджетного</a:t>
            </a:r>
            <a:r>
              <a:rPr lang="ru-RU" sz="1600" b="1" spc="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общеобразовательного </a:t>
            </a:r>
            <a:r>
              <a:rPr lang="ru-RU" sz="1600" b="1" spc="-28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учреждения</a:t>
            </a:r>
            <a:r>
              <a:rPr lang="ru-RU" sz="1600" b="1" spc="3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Самарской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области</a:t>
            </a:r>
            <a:r>
              <a:rPr lang="ru-RU" sz="1600" b="1" spc="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средней</a:t>
            </a:r>
            <a:r>
              <a:rPr lang="ru-RU" sz="1600" b="1" spc="1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общеобразовательной</a:t>
            </a:r>
            <a:r>
              <a:rPr lang="ru-RU" sz="1600" b="1" spc="4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школы</a:t>
            </a:r>
            <a:r>
              <a:rPr lang="ru-RU" sz="1600" b="1" spc="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№2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с 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углубленным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 изучением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отдельных</a:t>
            </a:r>
            <a:r>
              <a:rPr lang="ru-RU" sz="1600" b="1" spc="-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предметов</a:t>
            </a:r>
            <a:r>
              <a:rPr lang="ru-RU" sz="1600" b="1" spc="-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35" dirty="0" err="1">
                <a:solidFill>
                  <a:srgbClr val="1F487C"/>
                </a:solidFill>
                <a:latin typeface="Times New Roman"/>
                <a:cs typeface="Times New Roman"/>
              </a:rPr>
              <a:t>п.г.т</a:t>
            </a:r>
            <a:r>
              <a:rPr lang="ru-RU" sz="1600" b="1" spc="-35" dirty="0">
                <a:solidFill>
                  <a:srgbClr val="1F487C"/>
                </a:solidFill>
                <a:latin typeface="Times New Roman"/>
                <a:cs typeface="Times New Roman"/>
              </a:rPr>
              <a:t>.</a:t>
            </a:r>
            <a:r>
              <a:rPr lang="ru-RU" sz="1600" b="1" spc="-2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35" dirty="0">
                <a:solidFill>
                  <a:srgbClr val="1F487C"/>
                </a:solidFill>
                <a:latin typeface="Times New Roman"/>
                <a:cs typeface="Times New Roman"/>
              </a:rPr>
              <a:t>Усть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 –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Кинельский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1916833"/>
            <a:ext cx="8229600" cy="3672408"/>
          </a:xfrm>
        </p:spPr>
        <p:txBody>
          <a:bodyPr>
            <a:normAutofit/>
          </a:bodyPr>
          <a:lstStyle/>
          <a:p>
            <a:pPr marL="92075" indent="90488" algn="just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Цель Программы</a:t>
            </a:r>
            <a:r>
              <a:rPr lang="ru-RU" sz="2400" dirty="0" smtClean="0"/>
              <a:t>: </a:t>
            </a:r>
            <a:r>
              <a:rPr lang="ru-RU" sz="2400" dirty="0"/>
              <a:t>обеспечение условий для дошкольного образования, определяемых общими и особыми потребностями ребёнка дошкольного возраста с ограниченными возможностями здоровья (далее – ОВЗ), индивидуальными особенностями его развития и состояния здоровья.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структурное</a:t>
            </a:r>
            <a:r>
              <a:rPr lang="ru-RU" sz="1600" b="1" spc="-2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подразделение</a:t>
            </a:r>
            <a:r>
              <a:rPr lang="ru-RU" sz="1600" b="1" spc="1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детский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сад</a:t>
            </a:r>
            <a:r>
              <a:rPr lang="ru-RU" sz="1600" b="1" spc="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«Золотой петушок»</a:t>
            </a:r>
            <a:r>
              <a:rPr lang="ru-RU" sz="1600" b="1" spc="-3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br>
              <a:rPr lang="ru-RU" sz="1600" b="1" spc="-30" dirty="0">
                <a:solidFill>
                  <a:srgbClr val="1F487C"/>
                </a:solidFill>
                <a:latin typeface="Times New Roman"/>
                <a:cs typeface="Times New Roman"/>
              </a:rPr>
            </a:b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государственного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бюджетного</a:t>
            </a:r>
            <a:r>
              <a:rPr lang="ru-RU" sz="1600" b="1" spc="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общеобразовательного </a:t>
            </a:r>
            <a:r>
              <a:rPr lang="ru-RU" sz="1600" b="1" spc="-28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учреждения</a:t>
            </a:r>
            <a:r>
              <a:rPr lang="ru-RU" sz="1600" b="1" spc="3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Самарской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области</a:t>
            </a:r>
            <a:r>
              <a:rPr lang="ru-RU" sz="1600" b="1" spc="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средней</a:t>
            </a:r>
            <a:r>
              <a:rPr lang="ru-RU" sz="1600" b="1" spc="1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общеобразовательной</a:t>
            </a:r>
            <a:r>
              <a:rPr lang="ru-RU" sz="1600" b="1" spc="4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школы</a:t>
            </a:r>
            <a:r>
              <a:rPr lang="ru-RU" sz="1600" b="1" spc="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№2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с 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углубленным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 изучением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отдельных</a:t>
            </a:r>
            <a:r>
              <a:rPr lang="ru-RU" sz="1600" b="1" spc="-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предметов</a:t>
            </a:r>
            <a:r>
              <a:rPr lang="ru-RU" sz="1600" b="1" spc="-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20" dirty="0" smtClean="0">
                <a:solidFill>
                  <a:srgbClr val="1F487C"/>
                </a:solidFill>
                <a:latin typeface="Times New Roman"/>
                <a:cs typeface="Times New Roman"/>
              </a:rPr>
              <a:t>                                            </a:t>
            </a:r>
            <a:r>
              <a:rPr lang="ru-RU" sz="1600" b="1" spc="-35" dirty="0" smtClean="0">
                <a:solidFill>
                  <a:srgbClr val="1F487C"/>
                </a:solidFill>
                <a:latin typeface="Times New Roman"/>
                <a:cs typeface="Times New Roman"/>
              </a:rPr>
              <a:t>п.г.т</a:t>
            </a:r>
            <a:r>
              <a:rPr lang="ru-RU" sz="1600" b="1" spc="-35" dirty="0">
                <a:solidFill>
                  <a:srgbClr val="1F487C"/>
                </a:solidFill>
                <a:latin typeface="Times New Roman"/>
                <a:cs typeface="Times New Roman"/>
              </a:rPr>
              <a:t>.</a:t>
            </a:r>
            <a:r>
              <a:rPr lang="ru-RU" sz="1600" b="1" spc="-2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35" dirty="0">
                <a:solidFill>
                  <a:srgbClr val="1F487C"/>
                </a:solidFill>
                <a:latin typeface="Times New Roman"/>
                <a:cs typeface="Times New Roman"/>
              </a:rPr>
              <a:t>Усть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 –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Кинельский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2686" y="1340768"/>
            <a:ext cx="8229600" cy="480486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6400" dirty="0">
                <a:solidFill>
                  <a:srgbClr val="FF0000"/>
                </a:solidFill>
              </a:rPr>
              <a:t>Доступное и качественное образование детей дошкольного возраста с </a:t>
            </a:r>
            <a:r>
              <a:rPr lang="ru-RU" sz="6400" dirty="0" smtClean="0">
                <a:solidFill>
                  <a:srgbClr val="FF0000"/>
                </a:solidFill>
              </a:rPr>
              <a:t>РАС </a:t>
            </a:r>
            <a:r>
              <a:rPr lang="ru-RU" sz="6400" dirty="0">
                <a:solidFill>
                  <a:srgbClr val="FF0000"/>
                </a:solidFill>
              </a:rPr>
              <a:t>достигается через решение следующих задач</a:t>
            </a:r>
            <a:r>
              <a:rPr lang="ru-RU" sz="9600" dirty="0" smtClean="0">
                <a:solidFill>
                  <a:srgbClr val="FF0000"/>
                </a:solidFill>
              </a:rPr>
              <a:t>:</a:t>
            </a:r>
            <a:endParaRPr lang="ru-RU" sz="9600" dirty="0">
              <a:solidFill>
                <a:srgbClr val="FF0000"/>
              </a:solidFill>
            </a:endParaRPr>
          </a:p>
          <a:p>
            <a:pPr marL="92075" indent="0" fontAlgn="base"/>
            <a:r>
              <a:rPr lang="ru-RU" sz="4800" dirty="0"/>
              <a:t>комплексного сопровождения аутичных детей дошкольного возраста, включая коррекцию и(или) компенсацию основных нарушений, обусловленных аутизмом, а также других сопутствующих нарушений развития различного генеза; </a:t>
            </a:r>
          </a:p>
          <a:p>
            <a:pPr marL="92075" indent="0" fontAlgn="base"/>
            <a:r>
              <a:rPr lang="ru-RU" sz="4800" dirty="0"/>
              <a:t>оказания специализированной комплексной помощи в освоении содержания </a:t>
            </a:r>
            <a:r>
              <a:rPr lang="en-US" sz="4800" dirty="0" smtClean="0"/>
              <a:t>образования</a:t>
            </a:r>
            <a:r>
              <a:rPr lang="en-US" sz="4800" dirty="0"/>
              <a:t>; </a:t>
            </a:r>
            <a:endParaRPr lang="ru-RU" sz="4800" dirty="0"/>
          </a:p>
          <a:p>
            <a:pPr marL="92075" indent="0" fontAlgn="base"/>
            <a:r>
              <a:rPr lang="ru-RU" sz="4800" dirty="0"/>
              <a:t>охраны и укрепления физического и психического здоровья детей с РАС; </a:t>
            </a:r>
          </a:p>
          <a:p>
            <a:pPr marL="92075" indent="0" fontAlgn="base"/>
            <a:r>
              <a:rPr lang="ru-RU" sz="4800" dirty="0"/>
              <a:t>обеспечения преемственности целей, задач и содержания образования, реализуемых в соответствии с основными образовательными программами дошкольного и начального общего образования; </a:t>
            </a:r>
          </a:p>
          <a:p>
            <a:pPr marL="92075" indent="0" fontAlgn="base"/>
            <a:r>
              <a:rPr lang="ru-RU" sz="4800" dirty="0"/>
              <a:t>создания на основе результатов коррекционно-образовательного процесса благоприятных условий развития детей с РАС в соответствии с их возможностями, индивидуальными особенностями и склонностями, развития способностей и творческого потенциала каждого ребёнка; </a:t>
            </a:r>
          </a:p>
          <a:p>
            <a:pPr marL="92075" indent="0" fontAlgn="base"/>
            <a:r>
              <a:rPr lang="ru-RU" sz="4800" dirty="0"/>
              <a:t>объединения коррекционных и общеразвивающих аспектов обучения и воспитания в целостный образовательный процесс на основе духовно-нравственных и социокультурных ценностей и принятых в обществе правил и норм поведения в интересах человека, семьи, общества; </a:t>
            </a:r>
          </a:p>
          <a:p>
            <a:pPr marL="92075" indent="0" fontAlgn="base"/>
            <a:r>
              <a:rPr lang="ru-RU" sz="4800" dirty="0"/>
              <a:t>формирования личности ребёнка с аутизмом, в том числе ценностей здорового образа жизни, развития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формирования предпосылок учебной деятельности; </a:t>
            </a:r>
          </a:p>
          <a:p>
            <a:pPr marL="92075" indent="0" fontAlgn="base"/>
            <a:r>
              <a:rPr lang="ru-RU" sz="4800" dirty="0"/>
              <a:t>обеспечения вариативности образовательной траектории дошкольного уровня с учётом особенностей развития детей с аутизмом, включая выраженную </a:t>
            </a:r>
            <a:r>
              <a:rPr lang="ru-RU" sz="4800" dirty="0" err="1"/>
              <a:t>полиморфность</a:t>
            </a:r>
            <a:r>
              <a:rPr lang="ru-RU" sz="4800" dirty="0"/>
              <a:t> РАС; </a:t>
            </a:r>
          </a:p>
          <a:p>
            <a:pPr marL="92075" indent="0" fontAlgn="base"/>
            <a:r>
              <a:rPr lang="ru-RU" sz="4800" dirty="0"/>
              <a:t>формирования социокультурной среды, соответствующей индивидуальным и психофизическим особенностям детей с РАС; </a:t>
            </a:r>
          </a:p>
          <a:p>
            <a:pPr marL="92075" indent="0" fontAlgn="base"/>
            <a:r>
              <a:rPr lang="ru-RU" sz="4800" dirty="0"/>
              <a:t>разработку и реализацию АООП дошкольного образования ребёнка с РАС; </a:t>
            </a:r>
          </a:p>
          <a:p>
            <a:pPr marL="92075" indent="0" fontAlgn="base"/>
            <a:r>
              <a:rPr lang="ru-RU" sz="4800" dirty="0"/>
              <a:t>сотрудничества с семьёй, в которой есть ребёнок с аутизмом, обеспечения психолого педагогической поддержки такой семьи, повышения компетенции родителей (законных представителей) в вопросах особенностей развития детей с РАС и основах их комплексного сопровождения.</a:t>
            </a:r>
          </a:p>
        </p:txBody>
      </p:sp>
    </p:spTree>
    <p:extLst>
      <p:ext uri="{BB962C8B-B14F-4D97-AF65-F5344CB8AC3E}">
        <p14:creationId xmlns:p14="http://schemas.microsoft.com/office/powerpoint/2010/main" val="95278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структурное</a:t>
            </a:r>
            <a:r>
              <a:rPr lang="ru-RU" sz="1600" b="1" spc="-2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подразделение</a:t>
            </a:r>
            <a:r>
              <a:rPr lang="ru-RU" sz="1600" b="1" spc="1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детский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сад</a:t>
            </a:r>
            <a:r>
              <a:rPr lang="ru-RU" sz="1600" b="1" spc="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«Золотой петушок»</a:t>
            </a:r>
            <a:r>
              <a:rPr lang="ru-RU" sz="1600" b="1" spc="-3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br>
              <a:rPr lang="ru-RU" sz="1600" b="1" spc="-30" dirty="0">
                <a:solidFill>
                  <a:srgbClr val="1F487C"/>
                </a:solidFill>
                <a:latin typeface="Times New Roman"/>
                <a:cs typeface="Times New Roman"/>
              </a:rPr>
            </a:b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государственного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бюджетного</a:t>
            </a:r>
            <a:r>
              <a:rPr lang="ru-RU" sz="1600" b="1" spc="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общеобразовательного </a:t>
            </a:r>
            <a:r>
              <a:rPr lang="ru-RU" sz="1600" b="1" spc="-28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учреждения</a:t>
            </a:r>
            <a:r>
              <a:rPr lang="ru-RU" sz="1600" b="1" spc="3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Самарской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области</a:t>
            </a:r>
            <a:r>
              <a:rPr lang="ru-RU" sz="1600" b="1" spc="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средней</a:t>
            </a:r>
            <a:r>
              <a:rPr lang="ru-RU" sz="1600" b="1" spc="1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общеобразовательной</a:t>
            </a:r>
            <a:r>
              <a:rPr lang="ru-RU" sz="1600" b="1" spc="4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школы</a:t>
            </a:r>
            <a:r>
              <a:rPr lang="ru-RU" sz="1600" b="1" spc="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№2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с 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углубленным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 изучением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отдельных</a:t>
            </a:r>
            <a:r>
              <a:rPr lang="ru-RU" sz="1600" b="1" spc="-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предметов</a:t>
            </a:r>
            <a:r>
              <a:rPr lang="ru-RU" sz="1600" b="1" spc="-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35" dirty="0" err="1">
                <a:solidFill>
                  <a:srgbClr val="1F487C"/>
                </a:solidFill>
                <a:latin typeface="Times New Roman"/>
                <a:cs typeface="Times New Roman"/>
              </a:rPr>
              <a:t>п.г.т</a:t>
            </a:r>
            <a:r>
              <a:rPr lang="ru-RU" sz="1600" b="1" spc="-35" dirty="0">
                <a:solidFill>
                  <a:srgbClr val="1F487C"/>
                </a:solidFill>
                <a:latin typeface="Times New Roman"/>
                <a:cs typeface="Times New Roman"/>
              </a:rPr>
              <a:t>.</a:t>
            </a:r>
            <a:r>
              <a:rPr lang="ru-RU" sz="1600" b="1" spc="-2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35" dirty="0">
                <a:solidFill>
                  <a:srgbClr val="1F487C"/>
                </a:solidFill>
                <a:latin typeface="Times New Roman"/>
                <a:cs typeface="Times New Roman"/>
              </a:rPr>
              <a:t>Усть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 –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Кинельский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dirty="0" smtClean="0"/>
              <a:t>  </a:t>
            </a:r>
            <a:r>
              <a:rPr lang="ru-RU" sz="2000" b="1" dirty="0" smtClean="0">
                <a:solidFill>
                  <a:srgbClr val="FF0000"/>
                </a:solidFill>
              </a:rPr>
              <a:t>РЕАЛИЗАЦИЮ </a:t>
            </a:r>
            <a:r>
              <a:rPr lang="ru-RU" sz="2000" b="1" dirty="0">
                <a:solidFill>
                  <a:srgbClr val="FF0000"/>
                </a:solidFill>
              </a:rPr>
              <a:t>КОРРЕКЦИОННЫХ </a:t>
            </a:r>
            <a:r>
              <a:rPr lang="ru-RU" sz="2000" b="1" dirty="0" smtClean="0">
                <a:solidFill>
                  <a:srgbClr val="FF0000"/>
                </a:solidFill>
              </a:rPr>
              <a:t>МЕРОПРИЯТИЙ АДАПТИРОВАННОЙ </a:t>
            </a:r>
            <a:r>
              <a:rPr lang="ru-RU" sz="2000" b="1" dirty="0">
                <a:solidFill>
                  <a:srgbClr val="FF0000"/>
                </a:solidFill>
              </a:rPr>
              <a:t>ОБРАЗОВАТЕЛЬНОЙ ПРОГРАММЫ </a:t>
            </a:r>
            <a:r>
              <a:rPr lang="ru-RU" sz="2000" b="1" dirty="0" smtClean="0">
                <a:solidFill>
                  <a:srgbClr val="FF0000"/>
                </a:solidFill>
              </a:rPr>
              <a:t>ДЕТСКОГО САДА </a:t>
            </a:r>
            <a:r>
              <a:rPr lang="ru-RU" sz="2000" b="1" dirty="0">
                <a:solidFill>
                  <a:srgbClr val="FF0000"/>
                </a:solidFill>
              </a:rPr>
              <a:t>ОСУЩЕСТВЛЯЮТ</a:t>
            </a:r>
            <a:r>
              <a:rPr lang="ru-RU" sz="2000" b="1" dirty="0" smtClean="0">
                <a:solidFill>
                  <a:srgbClr val="FF0000"/>
                </a:solidFill>
              </a:rPr>
              <a:t>: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Учитель-логопед;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Педагог-психолог;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Воспитатель;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Музыкальный руководитель;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Инструктор по физической культуре.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367870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структурное</a:t>
            </a:r>
            <a:r>
              <a:rPr lang="ru-RU" sz="1600" b="1" spc="-2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подразделение</a:t>
            </a:r>
            <a:r>
              <a:rPr lang="ru-RU" sz="1600" b="1" spc="1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детский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сад</a:t>
            </a:r>
            <a:r>
              <a:rPr lang="ru-RU" sz="1600" b="1" spc="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«Золотой петушок»</a:t>
            </a:r>
            <a:r>
              <a:rPr lang="ru-RU" sz="1600" b="1" spc="-3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br>
              <a:rPr lang="ru-RU" sz="1600" b="1" spc="-30" dirty="0">
                <a:solidFill>
                  <a:srgbClr val="1F487C"/>
                </a:solidFill>
                <a:latin typeface="Times New Roman"/>
                <a:cs typeface="Times New Roman"/>
              </a:rPr>
            </a:b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государственного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бюджетного</a:t>
            </a:r>
            <a:r>
              <a:rPr lang="ru-RU" sz="1600" b="1" spc="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общеобразовательного </a:t>
            </a:r>
            <a:r>
              <a:rPr lang="ru-RU" sz="1600" b="1" spc="-28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учреждения</a:t>
            </a:r>
            <a:r>
              <a:rPr lang="ru-RU" sz="1600" b="1" spc="3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Самарской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области</a:t>
            </a:r>
            <a:r>
              <a:rPr lang="ru-RU" sz="1600" b="1" spc="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средней</a:t>
            </a:r>
            <a:r>
              <a:rPr lang="ru-RU" sz="1600" b="1" spc="1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общеобразовательной</a:t>
            </a:r>
            <a:r>
              <a:rPr lang="ru-RU" sz="1600" b="1" spc="4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школы</a:t>
            </a:r>
            <a:r>
              <a:rPr lang="ru-RU" sz="1600" b="1" spc="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№2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с 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углубленным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 изучением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отдельных</a:t>
            </a:r>
            <a:r>
              <a:rPr lang="ru-RU" sz="1600" b="1" spc="-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предметов</a:t>
            </a:r>
            <a:r>
              <a:rPr lang="ru-RU" sz="1600" b="1" spc="-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35" dirty="0" err="1">
                <a:solidFill>
                  <a:srgbClr val="1F487C"/>
                </a:solidFill>
                <a:latin typeface="Times New Roman"/>
                <a:cs typeface="Times New Roman"/>
              </a:rPr>
              <a:t>п.г.т</a:t>
            </a:r>
            <a:r>
              <a:rPr lang="ru-RU" sz="1600" b="1" spc="-35" dirty="0">
                <a:solidFill>
                  <a:srgbClr val="1F487C"/>
                </a:solidFill>
                <a:latin typeface="Times New Roman"/>
                <a:cs typeface="Times New Roman"/>
              </a:rPr>
              <a:t>.</a:t>
            </a:r>
            <a:r>
              <a:rPr lang="ru-RU" sz="1600" b="1" spc="-2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35" dirty="0">
                <a:solidFill>
                  <a:srgbClr val="1F487C"/>
                </a:solidFill>
                <a:latin typeface="Times New Roman"/>
                <a:cs typeface="Times New Roman"/>
              </a:rPr>
              <a:t>Усть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 –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Кинельский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smtClean="0"/>
              <a:t> </a:t>
            </a:r>
          </a:p>
          <a:p>
            <a:pPr marL="0" indent="0" algn="ctr"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ПРОДОЛЖИТЕЛЬНОСТЬ </a:t>
            </a:r>
            <a:r>
              <a:rPr lang="ru-RU" sz="2000" b="1" dirty="0">
                <a:solidFill>
                  <a:srgbClr val="FF0000"/>
                </a:solidFill>
              </a:rPr>
              <a:t>КОРРЕКЦИОННЫХ </a:t>
            </a:r>
            <a:r>
              <a:rPr lang="ru-RU" sz="2000" b="1" dirty="0" smtClean="0">
                <a:solidFill>
                  <a:srgbClr val="FF0000"/>
                </a:solidFill>
              </a:rPr>
              <a:t>ЗАНЯТИЙ</a:t>
            </a:r>
          </a:p>
          <a:p>
            <a:pPr marL="0" indent="0" algn="ctr">
              <a:buNone/>
            </a:pPr>
            <a:endParaRPr lang="ru-RU" sz="2000" b="1" dirty="0">
              <a:solidFill>
                <a:srgbClr val="FF0000"/>
              </a:solidFill>
            </a:endParaRPr>
          </a:p>
          <a:p>
            <a:pPr algn="ctr"/>
            <a:r>
              <a:rPr lang="ru-RU" sz="2000" dirty="0" smtClean="0"/>
              <a:t>Для детей 3 - 4 лет – не более 15 минут.</a:t>
            </a:r>
          </a:p>
          <a:p>
            <a:pPr algn="ctr"/>
            <a:r>
              <a:rPr lang="ru-RU" sz="2000" dirty="0">
                <a:solidFill>
                  <a:prstClr val="black"/>
                </a:solidFill>
              </a:rPr>
              <a:t>Для детей </a:t>
            </a:r>
            <a:r>
              <a:rPr lang="ru-RU" sz="2000" dirty="0" smtClean="0">
                <a:solidFill>
                  <a:prstClr val="black"/>
                </a:solidFill>
              </a:rPr>
              <a:t>4 </a:t>
            </a:r>
            <a:r>
              <a:rPr lang="ru-RU" sz="2000" dirty="0">
                <a:solidFill>
                  <a:prstClr val="black"/>
                </a:solidFill>
              </a:rPr>
              <a:t>- </a:t>
            </a:r>
            <a:r>
              <a:rPr lang="ru-RU" sz="2000" dirty="0" smtClean="0">
                <a:solidFill>
                  <a:prstClr val="black"/>
                </a:solidFill>
              </a:rPr>
              <a:t>5 </a:t>
            </a:r>
            <a:r>
              <a:rPr lang="ru-RU" sz="2000" dirty="0">
                <a:solidFill>
                  <a:prstClr val="black"/>
                </a:solidFill>
              </a:rPr>
              <a:t>лет – не более </a:t>
            </a:r>
            <a:r>
              <a:rPr lang="ru-RU" sz="2000" dirty="0" smtClean="0">
                <a:solidFill>
                  <a:prstClr val="black"/>
                </a:solidFill>
              </a:rPr>
              <a:t>20 минут</a:t>
            </a:r>
            <a:r>
              <a:rPr lang="ru-RU" sz="2000" dirty="0">
                <a:solidFill>
                  <a:prstClr val="black"/>
                </a:solidFill>
              </a:rPr>
              <a:t>.</a:t>
            </a:r>
            <a:endParaRPr lang="ru-RU" sz="2000" dirty="0" smtClean="0">
              <a:solidFill>
                <a:prstClr val="black"/>
              </a:solidFill>
            </a:endParaRPr>
          </a:p>
          <a:p>
            <a:pPr algn="ctr"/>
            <a:r>
              <a:rPr lang="ru-RU" sz="2000" dirty="0">
                <a:solidFill>
                  <a:prstClr val="black"/>
                </a:solidFill>
              </a:rPr>
              <a:t>Для детей </a:t>
            </a:r>
            <a:r>
              <a:rPr lang="ru-RU" sz="2000" dirty="0" smtClean="0">
                <a:solidFill>
                  <a:prstClr val="black"/>
                </a:solidFill>
              </a:rPr>
              <a:t>5 </a:t>
            </a:r>
            <a:r>
              <a:rPr lang="ru-RU" sz="2000" dirty="0">
                <a:solidFill>
                  <a:prstClr val="black"/>
                </a:solidFill>
              </a:rPr>
              <a:t>- </a:t>
            </a:r>
            <a:r>
              <a:rPr lang="ru-RU" sz="2000" dirty="0" smtClean="0">
                <a:solidFill>
                  <a:prstClr val="black"/>
                </a:solidFill>
              </a:rPr>
              <a:t>6 </a:t>
            </a:r>
            <a:r>
              <a:rPr lang="ru-RU" sz="2000" dirty="0">
                <a:solidFill>
                  <a:prstClr val="black"/>
                </a:solidFill>
              </a:rPr>
              <a:t>лет – не более </a:t>
            </a:r>
            <a:r>
              <a:rPr lang="ru-RU" sz="2000" dirty="0" smtClean="0">
                <a:solidFill>
                  <a:prstClr val="black"/>
                </a:solidFill>
              </a:rPr>
              <a:t>25 минут.</a:t>
            </a:r>
            <a:endParaRPr lang="ru-RU" sz="2000" dirty="0">
              <a:solidFill>
                <a:prstClr val="black"/>
              </a:solidFill>
            </a:endParaRPr>
          </a:p>
          <a:p>
            <a:pPr algn="ctr"/>
            <a:r>
              <a:rPr lang="ru-RU" sz="2000" dirty="0">
                <a:solidFill>
                  <a:prstClr val="black"/>
                </a:solidFill>
              </a:rPr>
              <a:t>Для детей </a:t>
            </a:r>
            <a:r>
              <a:rPr lang="ru-RU" sz="2000" dirty="0" smtClean="0">
                <a:solidFill>
                  <a:prstClr val="black"/>
                </a:solidFill>
              </a:rPr>
              <a:t>6 </a:t>
            </a:r>
            <a:r>
              <a:rPr lang="ru-RU" sz="2000" dirty="0">
                <a:solidFill>
                  <a:prstClr val="black"/>
                </a:solidFill>
              </a:rPr>
              <a:t>- </a:t>
            </a:r>
            <a:r>
              <a:rPr lang="ru-RU" sz="2000" dirty="0" smtClean="0">
                <a:solidFill>
                  <a:prstClr val="black"/>
                </a:solidFill>
              </a:rPr>
              <a:t>7 </a:t>
            </a:r>
            <a:r>
              <a:rPr lang="ru-RU" sz="2000" dirty="0">
                <a:solidFill>
                  <a:prstClr val="black"/>
                </a:solidFill>
              </a:rPr>
              <a:t>лет – не более </a:t>
            </a:r>
            <a:r>
              <a:rPr lang="ru-RU" sz="2000" dirty="0" smtClean="0">
                <a:solidFill>
                  <a:prstClr val="black"/>
                </a:solidFill>
              </a:rPr>
              <a:t>30 минут.</a:t>
            </a:r>
            <a:endParaRPr lang="ru-RU" sz="20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ru-RU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723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структурное</a:t>
            </a:r>
            <a:r>
              <a:rPr lang="ru-RU" sz="1600" b="1" spc="-2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подразделение</a:t>
            </a:r>
            <a:r>
              <a:rPr lang="ru-RU" sz="1600" b="1" spc="1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детский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сад</a:t>
            </a:r>
            <a:r>
              <a:rPr lang="ru-RU" sz="1600" b="1" spc="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«Золотой петушок»</a:t>
            </a:r>
            <a:r>
              <a:rPr lang="ru-RU" sz="1600" b="1" spc="-3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br>
              <a:rPr lang="ru-RU" sz="1600" b="1" spc="-30" dirty="0">
                <a:solidFill>
                  <a:srgbClr val="1F487C"/>
                </a:solidFill>
                <a:latin typeface="Times New Roman"/>
                <a:cs typeface="Times New Roman"/>
              </a:rPr>
            </a:b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государственного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бюджетного</a:t>
            </a:r>
            <a:r>
              <a:rPr lang="ru-RU" sz="1600" b="1" spc="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общеобразовательного </a:t>
            </a:r>
            <a:r>
              <a:rPr lang="ru-RU" sz="1600" b="1" spc="-28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учреждения</a:t>
            </a:r>
            <a:r>
              <a:rPr lang="ru-RU" sz="1600" b="1" spc="3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Самарской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области</a:t>
            </a:r>
            <a:r>
              <a:rPr lang="ru-RU" sz="1600" b="1" spc="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средней</a:t>
            </a:r>
            <a:r>
              <a:rPr lang="ru-RU" sz="1600" b="1" spc="1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общеобразовательной</a:t>
            </a:r>
            <a:r>
              <a:rPr lang="ru-RU" sz="1600" b="1" spc="4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школы</a:t>
            </a:r>
            <a:r>
              <a:rPr lang="ru-RU" sz="1600" b="1" spc="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№2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с 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углубленным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 изучением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отдельных</a:t>
            </a:r>
            <a:r>
              <a:rPr lang="ru-RU" sz="1600" b="1" spc="-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предметов</a:t>
            </a:r>
            <a:r>
              <a:rPr lang="ru-RU" sz="1600" b="1" spc="-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35" dirty="0" err="1">
                <a:solidFill>
                  <a:srgbClr val="1F487C"/>
                </a:solidFill>
                <a:latin typeface="Times New Roman"/>
                <a:cs typeface="Times New Roman"/>
              </a:rPr>
              <a:t>п.г.т</a:t>
            </a:r>
            <a:r>
              <a:rPr lang="ru-RU" sz="1600" b="1" spc="-35" dirty="0">
                <a:solidFill>
                  <a:srgbClr val="1F487C"/>
                </a:solidFill>
                <a:latin typeface="Times New Roman"/>
                <a:cs typeface="Times New Roman"/>
              </a:rPr>
              <a:t>.</a:t>
            </a:r>
            <a:r>
              <a:rPr lang="ru-RU" sz="1600" b="1" spc="-2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35" dirty="0">
                <a:solidFill>
                  <a:srgbClr val="1F487C"/>
                </a:solidFill>
                <a:latin typeface="Times New Roman"/>
                <a:cs typeface="Times New Roman"/>
              </a:rPr>
              <a:t>Усть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 –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Кинельский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2400" b="1" dirty="0" smtClean="0"/>
              <a:t>   </a:t>
            </a:r>
            <a:r>
              <a:rPr lang="ru-RU" sz="2400" b="1" dirty="0" smtClean="0">
                <a:solidFill>
                  <a:srgbClr val="FF0000"/>
                </a:solidFill>
              </a:rPr>
              <a:t>Содержательный </a:t>
            </a:r>
            <a:r>
              <a:rPr lang="ru-RU" sz="2400" b="1" dirty="0">
                <a:solidFill>
                  <a:srgbClr val="FF0000"/>
                </a:solidFill>
              </a:rPr>
              <a:t>раздел включает:</a:t>
            </a:r>
          </a:p>
          <a:p>
            <a:r>
              <a:rPr lang="ru-RU" sz="2400" dirty="0" smtClean="0"/>
              <a:t>2.1</a:t>
            </a:r>
            <a:r>
              <a:rPr lang="ru-RU" sz="2400" dirty="0"/>
              <a:t>. Общие </a:t>
            </a:r>
            <a:r>
              <a:rPr lang="ru-RU" sz="2400" dirty="0" smtClean="0"/>
              <a:t>положения</a:t>
            </a:r>
            <a:endParaRPr lang="ru-RU" sz="2400" dirty="0"/>
          </a:p>
          <a:p>
            <a:r>
              <a:rPr lang="ru-RU" sz="2400" dirty="0"/>
              <a:t>2.2. Описание образовательной </a:t>
            </a:r>
            <a:r>
              <a:rPr lang="ru-RU" sz="2400" dirty="0" smtClean="0"/>
              <a:t>деятельности</a:t>
            </a:r>
            <a:endParaRPr lang="ru-RU" sz="2400" dirty="0"/>
          </a:p>
          <a:p>
            <a:r>
              <a:rPr lang="ru-RU" sz="2400" dirty="0"/>
              <a:t>2.2.1. Ранняя помощь детям группы повышенного риска формирования расстройств  </a:t>
            </a:r>
          </a:p>
          <a:p>
            <a:r>
              <a:rPr lang="ru-RU" sz="2400" dirty="0"/>
              <a:t>аутистического </a:t>
            </a:r>
            <a:r>
              <a:rPr lang="ru-RU" sz="2400" dirty="0" smtClean="0"/>
              <a:t>спектра</a:t>
            </a:r>
            <a:endParaRPr lang="ru-RU" sz="2400" dirty="0"/>
          </a:p>
          <a:p>
            <a:r>
              <a:rPr lang="ru-RU" sz="2400" dirty="0"/>
              <a:t>	2.2.1.1. 	Социально-коммуникативное </a:t>
            </a:r>
            <a:r>
              <a:rPr lang="ru-RU" sz="2400" dirty="0" smtClean="0"/>
              <a:t>развитие</a:t>
            </a:r>
            <a:endParaRPr lang="ru-RU" sz="2400" dirty="0"/>
          </a:p>
          <a:p>
            <a:r>
              <a:rPr lang="ru-RU" sz="2400" dirty="0"/>
              <a:t>	2.2.1.2. 	Познавательное </a:t>
            </a:r>
            <a:r>
              <a:rPr lang="ru-RU" sz="2400" dirty="0" smtClean="0"/>
              <a:t>развитие</a:t>
            </a:r>
            <a:endParaRPr lang="ru-RU" sz="2400" dirty="0"/>
          </a:p>
          <a:p>
            <a:r>
              <a:rPr lang="ru-RU" sz="2400" dirty="0"/>
              <a:t>	2.2.1.3. 	Речевое </a:t>
            </a:r>
            <a:r>
              <a:rPr lang="ru-RU" sz="2400" dirty="0" smtClean="0"/>
              <a:t>развитие</a:t>
            </a:r>
            <a:endParaRPr lang="ru-RU" sz="2400" dirty="0"/>
          </a:p>
          <a:p>
            <a:r>
              <a:rPr lang="ru-RU" sz="2400" dirty="0"/>
              <a:t>	2.2.1.4. 	Художественно-эстетическое </a:t>
            </a:r>
            <a:r>
              <a:rPr lang="ru-RU" sz="2400" dirty="0" smtClean="0"/>
              <a:t>развитие</a:t>
            </a:r>
            <a:endParaRPr lang="ru-RU" sz="2400" dirty="0"/>
          </a:p>
          <a:p>
            <a:r>
              <a:rPr lang="ru-RU" sz="2400" dirty="0"/>
              <a:t>	2.2.1.5. 	Физическое </a:t>
            </a:r>
            <a:r>
              <a:rPr lang="ru-RU" sz="2400" dirty="0" smtClean="0"/>
              <a:t>развитие</a:t>
            </a:r>
            <a:endParaRPr lang="ru-RU" sz="2400" dirty="0"/>
          </a:p>
          <a:p>
            <a:r>
              <a:rPr lang="ru-RU" sz="2400" dirty="0"/>
              <a:t>	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2348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структурное</a:t>
            </a:r>
            <a:r>
              <a:rPr lang="ru-RU" sz="1600" b="1" spc="-2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подразделение</a:t>
            </a:r>
            <a:r>
              <a:rPr lang="ru-RU" sz="1600" b="1" spc="1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детский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сад</a:t>
            </a:r>
            <a:r>
              <a:rPr lang="ru-RU" sz="1600" b="1" spc="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«Золотой петушок»</a:t>
            </a:r>
            <a:r>
              <a:rPr lang="ru-RU" sz="1600" b="1" spc="-3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br>
              <a:rPr lang="ru-RU" sz="1600" b="1" spc="-30" dirty="0">
                <a:solidFill>
                  <a:srgbClr val="1F487C"/>
                </a:solidFill>
                <a:latin typeface="Times New Roman"/>
                <a:cs typeface="Times New Roman"/>
              </a:rPr>
            </a:b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государственного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бюджетного</a:t>
            </a:r>
            <a:r>
              <a:rPr lang="ru-RU" sz="1600" b="1" spc="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общеобразовательного </a:t>
            </a:r>
            <a:r>
              <a:rPr lang="ru-RU" sz="1600" b="1" spc="-28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учреждения</a:t>
            </a:r>
            <a:r>
              <a:rPr lang="ru-RU" sz="1600" b="1" spc="3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Самарской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области</a:t>
            </a:r>
            <a:r>
              <a:rPr lang="ru-RU" sz="1600" b="1" spc="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средней</a:t>
            </a:r>
            <a:r>
              <a:rPr lang="ru-RU" sz="1600" b="1" spc="1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общеобразовательной</a:t>
            </a:r>
            <a:r>
              <a:rPr lang="ru-RU" sz="1600" b="1" spc="4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школы</a:t>
            </a:r>
            <a:r>
              <a:rPr lang="ru-RU" sz="1600" b="1" spc="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№2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с 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углубленным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 изучением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отдельных</a:t>
            </a:r>
            <a:r>
              <a:rPr lang="ru-RU" sz="1600" b="1" spc="-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предметов</a:t>
            </a:r>
            <a:r>
              <a:rPr lang="ru-RU" sz="1600" b="1" spc="-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35" dirty="0" err="1">
                <a:solidFill>
                  <a:srgbClr val="1F487C"/>
                </a:solidFill>
                <a:latin typeface="Times New Roman"/>
                <a:cs typeface="Times New Roman"/>
              </a:rPr>
              <a:t>п.г.т</a:t>
            </a:r>
            <a:r>
              <a:rPr lang="ru-RU" sz="1600" b="1" spc="-35" dirty="0">
                <a:solidFill>
                  <a:srgbClr val="1F487C"/>
                </a:solidFill>
                <a:latin typeface="Times New Roman"/>
                <a:cs typeface="Times New Roman"/>
              </a:rPr>
              <a:t>.</a:t>
            </a:r>
            <a:r>
              <a:rPr lang="ru-RU" sz="1600" b="1" spc="-2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35" dirty="0">
                <a:solidFill>
                  <a:srgbClr val="1F487C"/>
                </a:solidFill>
                <a:latin typeface="Times New Roman"/>
                <a:cs typeface="Times New Roman"/>
              </a:rPr>
              <a:t>Усть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 –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Кинельский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2.2.2. Начальный этап дошкольного образования детей с расстройствами аутистического </a:t>
            </a:r>
            <a:r>
              <a:rPr lang="ru-RU" sz="2000" dirty="0" smtClean="0"/>
              <a:t>спектра</a:t>
            </a:r>
            <a:endParaRPr lang="ru-RU" sz="2000" dirty="0"/>
          </a:p>
          <a:p>
            <a:r>
              <a:rPr lang="ru-RU" sz="2000" dirty="0"/>
              <a:t>	2.2.2.1. 	Формирование и развитие </a:t>
            </a:r>
            <a:r>
              <a:rPr lang="ru-RU" sz="2000" dirty="0" smtClean="0"/>
              <a:t>коммуникации</a:t>
            </a:r>
            <a:endParaRPr lang="ru-RU" sz="2000" dirty="0"/>
          </a:p>
          <a:p>
            <a:r>
              <a:rPr lang="ru-RU" sz="2000" dirty="0"/>
              <a:t>	2.2.2.2. 	Коррекция нарушений речевого </a:t>
            </a:r>
            <a:r>
              <a:rPr lang="ru-RU" sz="2000" dirty="0" smtClean="0"/>
              <a:t>развития</a:t>
            </a:r>
            <a:endParaRPr lang="ru-RU" sz="2000" dirty="0"/>
          </a:p>
          <a:p>
            <a:r>
              <a:rPr lang="ru-RU" sz="2000" dirty="0"/>
              <a:t>	2.2.2.3. 	Развитие навыков альтернативной </a:t>
            </a:r>
            <a:r>
              <a:rPr lang="ru-RU" sz="2000" dirty="0" smtClean="0"/>
              <a:t>коммуникации</a:t>
            </a:r>
            <a:endParaRPr lang="ru-RU" sz="2000" dirty="0"/>
          </a:p>
          <a:p>
            <a:r>
              <a:rPr lang="ru-RU" sz="2000" dirty="0"/>
              <a:t>	2.2.2.4. 	Коррекция проблем </a:t>
            </a:r>
            <a:r>
              <a:rPr lang="ru-RU" sz="2000" dirty="0" smtClean="0"/>
              <a:t>поведения</a:t>
            </a:r>
            <a:endParaRPr lang="ru-RU" sz="2000" dirty="0"/>
          </a:p>
          <a:p>
            <a:r>
              <a:rPr lang="ru-RU" sz="2000" dirty="0"/>
              <a:t>	2.2.2.5. 	Коррекция и развитие эмоциональной </a:t>
            </a:r>
            <a:r>
              <a:rPr lang="ru-RU" sz="2000" dirty="0" smtClean="0"/>
              <a:t>сферы</a:t>
            </a:r>
            <a:endParaRPr lang="ru-RU" sz="2000" dirty="0"/>
          </a:p>
          <a:p>
            <a:r>
              <a:rPr lang="ru-RU" sz="2000" dirty="0"/>
              <a:t>	2.2.2.6. 	Формирование навыков </a:t>
            </a:r>
            <a:r>
              <a:rPr lang="ru-RU" sz="2000" dirty="0" smtClean="0"/>
              <a:t>самостоятельности</a:t>
            </a:r>
            <a:endParaRPr lang="ru-RU" sz="2000" dirty="0"/>
          </a:p>
          <a:p>
            <a:r>
              <a:rPr lang="ru-RU" sz="2000" dirty="0"/>
              <a:t>	2.2.2.7. 	Обучение навыкам самообслуживания и бытовым </a:t>
            </a:r>
            <a:r>
              <a:rPr lang="ru-RU" sz="2000" dirty="0" smtClean="0"/>
              <a:t>навыков</a:t>
            </a:r>
            <a:endParaRPr lang="ru-RU" sz="2000" dirty="0"/>
          </a:p>
          <a:p>
            <a:r>
              <a:rPr lang="ru-RU" sz="2000" dirty="0"/>
              <a:t>	2.2.2.8. 	Формирование предпосылок интеллектуальной </a:t>
            </a:r>
            <a:r>
              <a:rPr lang="ru-RU" sz="2000" dirty="0" smtClean="0"/>
              <a:t>деятельности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633351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>
                <a:solidFill>
                  <a:srgbClr val="FF0000"/>
                </a:solidFill>
              </a:rPr>
              <a:t>Целевые </a:t>
            </a:r>
            <a:r>
              <a:rPr lang="ru-RU" sz="3100" b="1" dirty="0">
                <a:solidFill>
                  <a:srgbClr val="FF0000"/>
                </a:solidFill>
              </a:rPr>
              <a:t>ориентиры на этапе завершения дошкольного образования</a:t>
            </a:r>
            <a:r>
              <a:rPr lang="ru-RU" sz="3100" b="1" dirty="0">
                <a:solidFill>
                  <a:srgbClr val="002060"/>
                </a:solidFill>
              </a:rPr>
              <a:t>:</a:t>
            </a: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92075" lvl="0" indent="0" fontAlgn="base"/>
            <a:r>
              <a:rPr lang="ru-RU" sz="2000" dirty="0"/>
              <a:t>понимает обращённую речь на доступном уровне; </a:t>
            </a:r>
          </a:p>
          <a:p>
            <a:pPr marL="92075" lvl="0" indent="0" fontAlgn="base"/>
            <a:r>
              <a:rPr lang="ru-RU" sz="2000" dirty="0"/>
              <a:t>владеет элементарной речью (отдельные слова) или обучен альтернативным формам общения; </a:t>
            </a:r>
          </a:p>
          <a:p>
            <a:pPr marL="92075" lvl="0" indent="0" fontAlgn="base"/>
            <a:r>
              <a:rPr lang="ru-RU" sz="2000" dirty="0"/>
              <a:t>владеет некоторыми конвенциональными формами общения (вербально </a:t>
            </a:r>
          </a:p>
          <a:p>
            <a:pPr marL="92075" indent="0"/>
            <a:r>
              <a:rPr lang="en-US" sz="2000" dirty="0" err="1"/>
              <a:t>невербально</a:t>
            </a:r>
            <a:r>
              <a:rPr lang="en-US" sz="2000" dirty="0"/>
              <a:t>); </a:t>
            </a:r>
            <a:endParaRPr lang="ru-RU" sz="2000" dirty="0"/>
          </a:p>
          <a:p>
            <a:pPr marL="92075" lvl="0" indent="0" fontAlgn="base"/>
            <a:r>
              <a:rPr lang="ru-RU" sz="2000" dirty="0"/>
              <a:t>выражает желания социально приемлемым способом;  </a:t>
            </a:r>
          </a:p>
          <a:p>
            <a:pPr marL="92075" lvl="0" indent="0" fontAlgn="base"/>
            <a:r>
              <a:rPr lang="ru-RU" sz="2000" dirty="0"/>
              <a:t>возможны элементарные формы взаимодействия с родителями, другими знакомыми взрослыми и детьми; </a:t>
            </a:r>
          </a:p>
          <a:p>
            <a:pPr marL="92075" lvl="0" indent="0" fontAlgn="base"/>
            <a:r>
              <a:rPr lang="ru-RU" sz="2000" dirty="0"/>
              <a:t>выделяет себя на уровне узнавания по фотографии; </a:t>
            </a:r>
          </a:p>
          <a:p>
            <a:pPr marL="92075" lvl="0" indent="0" fontAlgn="base"/>
            <a:r>
              <a:rPr lang="ru-RU" sz="2000" dirty="0"/>
              <a:t>выделяет родителей и знакомых взрослых; </a:t>
            </a:r>
          </a:p>
          <a:p>
            <a:pPr marL="92075" lvl="0" indent="0" fontAlgn="base"/>
            <a:r>
              <a:rPr lang="en-US" sz="2000" dirty="0" err="1"/>
              <a:t>различает</a:t>
            </a:r>
            <a:r>
              <a:rPr lang="en-US" sz="2000" dirty="0"/>
              <a:t> </a:t>
            </a:r>
            <a:r>
              <a:rPr lang="en-US" sz="2000" dirty="0" err="1"/>
              <a:t>своих</a:t>
            </a:r>
            <a:r>
              <a:rPr lang="en-US" sz="2000" dirty="0"/>
              <a:t> и </a:t>
            </a:r>
            <a:r>
              <a:rPr lang="en-US" sz="2000" dirty="0" err="1"/>
              <a:t>чужих</a:t>
            </a:r>
            <a:r>
              <a:rPr lang="en-US" sz="2000" dirty="0"/>
              <a:t>;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548417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10000"/>
          </a:bodyPr>
          <a:lstStyle/>
          <a:p>
            <a:pPr marL="0" lvl="0" indent="0" fontAlgn="base"/>
            <a:r>
              <a:rPr lang="ru-RU" sz="2000" dirty="0"/>
              <a:t>поведение контролируемо в знакомой ситуации (на основе стереотипа поведения);  </a:t>
            </a:r>
          </a:p>
          <a:p>
            <a:pPr marL="0" lvl="0" indent="0" fontAlgn="base"/>
            <a:r>
              <a:rPr lang="ru-RU" sz="2000" dirty="0"/>
              <a:t>отработаны основы стереотипа учебного поведения; </a:t>
            </a:r>
          </a:p>
          <a:p>
            <a:pPr marL="0" lvl="0" indent="0" fontAlgn="base"/>
            <a:r>
              <a:rPr lang="ru-RU" sz="2000" dirty="0"/>
              <a:t>участвует в групповых физкультурных занятиях и групповых играх с движением под музыку и пением (хороводы и т.п.) под руководством взрослых; </a:t>
            </a:r>
          </a:p>
          <a:p>
            <a:pPr marL="0" lvl="0" indent="0" fontAlgn="base"/>
            <a:r>
              <a:rPr lang="ru-RU" sz="2000" dirty="0"/>
              <a:t>может сличать цвета, основные геометрические формы; </a:t>
            </a:r>
          </a:p>
          <a:p>
            <a:pPr marL="0" lvl="0" indent="0" fontAlgn="base"/>
            <a:r>
              <a:rPr lang="en-US" sz="2000" dirty="0" err="1"/>
              <a:t>знает</a:t>
            </a:r>
            <a:r>
              <a:rPr lang="en-US" sz="2000" dirty="0"/>
              <a:t> </a:t>
            </a:r>
            <a:r>
              <a:rPr lang="en-US" sz="2000" dirty="0" err="1"/>
              <a:t>некоторые</a:t>
            </a:r>
            <a:r>
              <a:rPr lang="en-US" sz="2000" dirty="0"/>
              <a:t> </a:t>
            </a:r>
            <a:r>
              <a:rPr lang="en-US" sz="2000" dirty="0" err="1"/>
              <a:t>буквы</a:t>
            </a:r>
            <a:r>
              <a:rPr lang="en-US" sz="2000" dirty="0"/>
              <a:t>; </a:t>
            </a:r>
            <a:endParaRPr lang="ru-RU" sz="2000" dirty="0"/>
          </a:p>
          <a:p>
            <a:pPr marL="0" lvl="0" indent="0" fontAlgn="base"/>
            <a:r>
              <a:rPr lang="ru-RU" sz="2000" dirty="0"/>
              <a:t>владеет простейшими видами графической деятельности (закрашивание, обводка); </a:t>
            </a:r>
          </a:p>
          <a:p>
            <a:pPr marL="0" lvl="0" indent="0" fontAlgn="base"/>
            <a:r>
              <a:rPr lang="ru-RU" sz="2000" dirty="0"/>
              <a:t>различает «большой – маленький», «один – много»; </a:t>
            </a:r>
          </a:p>
          <a:p>
            <a:pPr marL="0" lvl="0" indent="0" fontAlgn="base"/>
            <a:r>
              <a:rPr lang="ru-RU" sz="2000" dirty="0"/>
              <a:t>выполняет физические упражнения по показу (индивидуально и в группе) с использованием простейших гимнастических снарядов; </a:t>
            </a:r>
          </a:p>
          <a:p>
            <a:pPr marL="0" lvl="0" indent="0" fontAlgn="base"/>
            <a:r>
              <a:rPr lang="ru-RU" sz="2000" dirty="0"/>
              <a:t>выполняет упражнения с использованием тренажёров, батута (под контролем взрослых);  </a:t>
            </a:r>
          </a:p>
          <a:p>
            <a:pPr marL="0" lvl="0" indent="0" fontAlgn="base"/>
            <a:r>
              <a:rPr lang="ru-RU" sz="2000" dirty="0"/>
              <a:t>умеет одеваться и раздеваться по расписанию </a:t>
            </a:r>
            <a:r>
              <a:rPr lang="en-US" sz="2000" dirty="0"/>
              <a:t>(в </a:t>
            </a:r>
            <a:r>
              <a:rPr lang="en-US" sz="2000" dirty="0" err="1"/>
              <a:t>доступной</a:t>
            </a:r>
            <a:r>
              <a:rPr lang="en-US" sz="2000" dirty="0"/>
              <a:t> </a:t>
            </a:r>
            <a:r>
              <a:rPr lang="en-US" sz="2000" dirty="0" err="1"/>
              <a:t>форме</a:t>
            </a:r>
            <a:r>
              <a:rPr lang="en-US" sz="2000" dirty="0"/>
              <a:t>); </a:t>
            </a:r>
            <a:endParaRPr lang="ru-RU" sz="2000" dirty="0"/>
          </a:p>
          <a:p>
            <a:pPr marL="0" lvl="0" indent="0" fontAlgn="base"/>
            <a:r>
              <a:rPr lang="en-US" sz="2000" dirty="0" err="1"/>
              <a:t>пользуется</a:t>
            </a:r>
            <a:r>
              <a:rPr lang="en-US" sz="2000" dirty="0"/>
              <a:t> </a:t>
            </a:r>
            <a:r>
              <a:rPr lang="en-US" sz="2000" dirty="0" err="1"/>
              <a:t>туалетом</a:t>
            </a:r>
            <a:r>
              <a:rPr lang="en-US" sz="2000" dirty="0"/>
              <a:t> (с </a:t>
            </a:r>
            <a:r>
              <a:rPr lang="en-US" sz="2000" dirty="0" err="1"/>
              <a:t>помощью</a:t>
            </a:r>
            <a:r>
              <a:rPr lang="en-US" sz="2000" dirty="0"/>
              <a:t>); </a:t>
            </a:r>
            <a:endParaRPr lang="ru-RU" sz="2000" dirty="0"/>
          </a:p>
          <a:p>
            <a:pPr marL="0" lvl="0" indent="0" fontAlgn="base"/>
            <a:r>
              <a:rPr lang="en-US" sz="2000" dirty="0" err="1"/>
              <a:t>владеет</a:t>
            </a:r>
            <a:r>
              <a:rPr lang="en-US" sz="2000" dirty="0"/>
              <a:t> </a:t>
            </a:r>
            <a:r>
              <a:rPr lang="en-US" sz="2000" dirty="0" err="1"/>
              <a:t>навыками</a:t>
            </a:r>
            <a:r>
              <a:rPr lang="en-US" sz="2000" dirty="0"/>
              <a:t> </a:t>
            </a:r>
            <a:r>
              <a:rPr lang="en-US" sz="2000" dirty="0" err="1"/>
              <a:t>приёма</a:t>
            </a:r>
            <a:r>
              <a:rPr lang="en-US" sz="2000" dirty="0"/>
              <a:t> </a:t>
            </a:r>
            <a:r>
              <a:rPr lang="en-US" sz="2000" dirty="0" err="1"/>
              <a:t>пищи</a:t>
            </a:r>
            <a:r>
              <a:rPr lang="en-US" sz="2000" dirty="0"/>
              <a:t>. </a:t>
            </a:r>
            <a:endParaRPr lang="ru-RU" sz="2000" dirty="0"/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3627583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C000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FFF00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346</TotalTime>
  <Words>1038</Words>
  <Application>Microsoft Office PowerPoint</Application>
  <PresentationFormat>Экран (4:3)</PresentationFormat>
  <Paragraphs>112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структурное подразделение детский сад «Золотой петушок»  государственного бюджетного общеобразовательного  учреждения Самарской области средней общеобразовательной школы №2 с углубленным изучением  отдельных предметов п.г.т. Усть – Кинельский </vt:lpstr>
      <vt:lpstr>структурное подразделение детский сад «Золотой петушок»  государственного бюджетного общеобразовательного  учреждения Самарской области средней общеобразовательной школы №2 с углубленным изучением  отдельных предметов п.г.т. Усть – Кинельский</vt:lpstr>
      <vt:lpstr>структурное подразделение детский сад «Золотой петушок»  государственного бюджетного общеобразовательного  учреждения Самарской области средней общеобразовательной школы №2 с углубленным изучением  отдельных предметов                                             п.г.т. Усть – Кинельский</vt:lpstr>
      <vt:lpstr>структурное подразделение детский сад «Золотой петушок»  государственного бюджетного общеобразовательного  учреждения Самарской области средней общеобразовательной школы №2 с углубленным изучением  отдельных предметов п.г.т. Усть – Кинельский</vt:lpstr>
      <vt:lpstr>структурное подразделение детский сад «Золотой петушок»  государственного бюджетного общеобразовательного  учреждения Самарской области средней общеобразовательной школы №2 с углубленным изучением  отдельных предметов п.г.т. Усть – Кинельский</vt:lpstr>
      <vt:lpstr>структурное подразделение детский сад «Золотой петушок»  государственного бюджетного общеобразовательного  учреждения Самарской области средней общеобразовательной школы №2 с углубленным изучением  отдельных предметов п.г.т. Усть – Кинельский</vt:lpstr>
      <vt:lpstr>структурное подразделение детский сад «Золотой петушок»  государственного бюджетного общеобразовательного  учреждения Самарской области средней общеобразовательной школы №2 с углубленным изучением  отдельных предметов п.г.т. Усть – Кинельский</vt:lpstr>
      <vt:lpstr>  Целевые ориентиры на этапе завершения дошкольного образования: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Елена</dc:creator>
  <cp:lastModifiedBy>Садик</cp:lastModifiedBy>
  <cp:revision>36</cp:revision>
  <dcterms:created xsi:type="dcterms:W3CDTF">2013-07-29T17:42:42Z</dcterms:created>
  <dcterms:modified xsi:type="dcterms:W3CDTF">2023-10-12T08:00:31Z</dcterms:modified>
</cp:coreProperties>
</file>