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75" r:id="rId4"/>
    <p:sldId id="276" r:id="rId5"/>
    <p:sldId id="277" r:id="rId6"/>
    <p:sldId id="278" r:id="rId7"/>
    <p:sldId id="264" r:id="rId8"/>
    <p:sldId id="265" r:id="rId9"/>
    <p:sldId id="271" r:id="rId10"/>
    <p:sldId id="272" r:id="rId11"/>
    <p:sldId id="28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56BA5"/>
    <a:srgbClr val="6E558D"/>
    <a:srgbClr val="99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93A02-D28B-4D41-9756-B65D11236665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C6CD6-F686-45B0-A374-59621B28CA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5764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11.10.2023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ail.yandex.ru/lite/compose?to=doo_zolotoy_petushok_knl@samara.edu.ru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55576" y="764704"/>
            <a:ext cx="7704856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9320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1800" b="1" spc="-5" dirty="0" smtClean="0">
                <a:solidFill>
                  <a:srgbClr val="1F487C"/>
                </a:solidFill>
                <a:latin typeface="Times New Roman"/>
                <a:cs typeface="Times New Roman"/>
              </a:rPr>
              <a:t>структурное</a:t>
            </a:r>
            <a:r>
              <a:rPr lang="ru-RU" sz="1800" b="1" spc="-25" dirty="0" smtClean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</a:t>
            </a:r>
            <a:r>
              <a:rPr lang="ru-RU" sz="1800" b="1" spc="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детский</a:t>
            </a:r>
            <a:r>
              <a:rPr lang="ru-RU" sz="18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сад</a:t>
            </a:r>
            <a:r>
              <a:rPr lang="ru-RU" sz="18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0" dirty="0" smtClean="0">
                <a:solidFill>
                  <a:srgbClr val="1F487C"/>
                </a:solidFill>
                <a:latin typeface="Times New Roman"/>
                <a:cs typeface="Times New Roman"/>
              </a:rPr>
              <a:t>«Золотой петушок»</a:t>
            </a:r>
            <a:r>
              <a:rPr lang="ru-RU" sz="1800" b="1" spc="-30" dirty="0" smtClean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br>
              <a:rPr lang="ru-RU" sz="1800" b="1" spc="-30" dirty="0" smtClean="0">
                <a:solidFill>
                  <a:srgbClr val="1F487C"/>
                </a:solidFill>
                <a:latin typeface="Times New Roman"/>
                <a:cs typeface="Times New Roman"/>
              </a:rPr>
            </a:br>
            <a:r>
              <a:rPr lang="ru-RU" sz="1800" b="1" spc="-10" dirty="0" smtClean="0">
                <a:solidFill>
                  <a:srgbClr val="1F487C"/>
                </a:solidFill>
                <a:latin typeface="Times New Roman"/>
                <a:cs typeface="Times New Roman"/>
              </a:rPr>
              <a:t>государственного</a:t>
            </a:r>
            <a:r>
              <a:rPr lang="ru-RU" sz="1800" b="1" spc="-5" dirty="0" smtClean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бюджетного</a:t>
            </a:r>
            <a:r>
              <a:rPr lang="ru-RU" sz="18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общеобразовательного </a:t>
            </a:r>
            <a:r>
              <a:rPr lang="ru-RU" sz="1800" b="1" spc="-2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учреждения</a:t>
            </a:r>
            <a:r>
              <a:rPr lang="ru-RU" sz="1800" b="1" spc="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Самарской</a:t>
            </a:r>
            <a:r>
              <a:rPr lang="ru-RU"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области</a:t>
            </a:r>
            <a:r>
              <a:rPr lang="ru-RU" sz="18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средней</a:t>
            </a:r>
            <a:r>
              <a:rPr lang="ru-RU" sz="1800" b="1" spc="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общеобразовательной</a:t>
            </a:r>
            <a:r>
              <a:rPr lang="ru-RU" sz="1800" b="1" spc="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школы</a:t>
            </a:r>
            <a:r>
              <a:rPr lang="ru-RU" sz="18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№</a:t>
            </a:r>
            <a:r>
              <a:rPr lang="ru-RU" sz="1800" b="1" spc="-5" dirty="0" smtClean="0">
                <a:solidFill>
                  <a:srgbClr val="1F487C"/>
                </a:solidFill>
                <a:latin typeface="Times New Roman"/>
                <a:cs typeface="Times New Roman"/>
              </a:rPr>
              <a:t>2 </a:t>
            </a:r>
            <a:r>
              <a:rPr lang="ru-RU" sz="1800" b="1" dirty="0" smtClean="0">
                <a:solidFill>
                  <a:srgbClr val="1F487C"/>
                </a:solidFill>
                <a:latin typeface="Times New Roman"/>
                <a:cs typeface="Times New Roman"/>
              </a:rPr>
              <a:t>с </a:t>
            </a:r>
            <a:r>
              <a:rPr lang="ru-RU" sz="18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углубленным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изучением </a:t>
            </a:r>
            <a:r>
              <a:rPr lang="ru-RU"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отдельных</a:t>
            </a:r>
            <a:r>
              <a:rPr lang="ru-RU" sz="18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предметов</a:t>
            </a:r>
            <a:r>
              <a:rPr lang="ru-RU" sz="18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35" dirty="0" err="1">
                <a:solidFill>
                  <a:srgbClr val="1F487C"/>
                </a:solidFill>
                <a:latin typeface="Times New Roman"/>
                <a:cs typeface="Times New Roman"/>
              </a:rPr>
              <a:t>п.г.т</a:t>
            </a:r>
            <a:r>
              <a:rPr lang="ru-RU" sz="18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.</a:t>
            </a:r>
            <a:r>
              <a:rPr lang="ru-RU" sz="18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8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Усть</a:t>
            </a:r>
            <a:r>
              <a:rPr lang="ru-RU" sz="1800" b="1" dirty="0">
                <a:solidFill>
                  <a:srgbClr val="1F487C"/>
                </a:solidFill>
                <a:latin typeface="Times New Roman"/>
                <a:cs typeface="Times New Roman"/>
              </a:rPr>
              <a:t> – </a:t>
            </a:r>
            <a:r>
              <a:rPr lang="ru-RU" sz="18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Кинельский</a:t>
            </a:r>
            <a:r>
              <a:rPr lang="ru-RU" dirty="0">
                <a:latin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2060848"/>
            <a:ext cx="66967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КРАТКАЯ ПРЕЗЕНТАЦИЯ 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Адаптированная </a:t>
            </a:r>
            <a:r>
              <a:rPr lang="ru-RU" sz="2000" b="1" dirty="0" smtClean="0">
                <a:solidFill>
                  <a:srgbClr val="002060"/>
                </a:solidFill>
              </a:rPr>
              <a:t>образовательная </a:t>
            </a:r>
            <a:r>
              <a:rPr lang="ru-RU" sz="2000" b="1" dirty="0">
                <a:solidFill>
                  <a:srgbClr val="002060"/>
                </a:solidFill>
              </a:rPr>
              <a:t>программа – программа дошкольного </a:t>
            </a:r>
            <a:r>
              <a:rPr lang="ru-RU" sz="2000" b="1" dirty="0">
                <a:solidFill>
                  <a:schemeClr val="tx2"/>
                </a:solidFill>
              </a:rPr>
              <a:t>образования</a:t>
            </a:r>
            <a:r>
              <a:rPr lang="ru-RU" sz="2000" b="1" dirty="0">
                <a:solidFill>
                  <a:srgbClr val="002060"/>
                </a:solidFill>
              </a:rPr>
              <a:t>   для детей                         с  </a:t>
            </a:r>
            <a:r>
              <a:rPr lang="ru-RU" sz="2000" b="1" dirty="0" smtClean="0">
                <a:solidFill>
                  <a:srgbClr val="002060"/>
                </a:solidFill>
              </a:rPr>
              <a:t>умственной отсталостью структурного </a:t>
            </a:r>
            <a:r>
              <a:rPr lang="ru-RU" sz="2000" b="1" dirty="0">
                <a:solidFill>
                  <a:srgbClr val="002060"/>
                </a:solidFill>
              </a:rPr>
              <a:t>подразделения детского </a:t>
            </a:r>
            <a:r>
              <a:rPr lang="ru-RU" sz="2000" b="1" dirty="0" smtClean="0">
                <a:solidFill>
                  <a:srgbClr val="002060"/>
                </a:solidFill>
              </a:rPr>
              <a:t>сада </a:t>
            </a:r>
            <a:r>
              <a:rPr lang="ru-RU" sz="2000" b="1" dirty="0">
                <a:solidFill>
                  <a:srgbClr val="002060"/>
                </a:solidFill>
              </a:rPr>
              <a:t>«Золотой петушок» государственного бюджетного общеобразовательного учреждения Самарской области средней общеобразовательной школы  №</a:t>
            </a:r>
            <a:r>
              <a:rPr lang="ru-RU" sz="2000" b="1" dirty="0" smtClean="0">
                <a:solidFill>
                  <a:srgbClr val="002060"/>
                </a:solidFill>
              </a:rPr>
              <a:t>2 с углубленным </a:t>
            </a:r>
            <a:r>
              <a:rPr lang="ru-RU" sz="2000" b="1" dirty="0">
                <a:solidFill>
                  <a:srgbClr val="002060"/>
                </a:solidFill>
              </a:rPr>
              <a:t>изучением отдельных предметов </a:t>
            </a:r>
            <a:r>
              <a:rPr lang="ru-RU" sz="2000" b="1" dirty="0" smtClean="0">
                <a:solidFill>
                  <a:srgbClr val="002060"/>
                </a:solidFill>
              </a:rPr>
              <a:t>п.г.т</a:t>
            </a:r>
            <a:r>
              <a:rPr lang="ru-RU" sz="2000" b="1" dirty="0">
                <a:solidFill>
                  <a:srgbClr val="002060"/>
                </a:solidFill>
              </a:rPr>
              <a:t>. Усть-Кинельский                                                                                                         городского округа Кинель Самарской области                                          на </a:t>
            </a:r>
            <a:r>
              <a:rPr lang="ru-RU" sz="2000" b="1" dirty="0" smtClean="0">
                <a:solidFill>
                  <a:srgbClr val="002060"/>
                </a:solidFill>
              </a:rPr>
              <a:t>2023-2024 </a:t>
            </a:r>
            <a:r>
              <a:rPr lang="ru-RU" sz="2000" b="1" dirty="0">
                <a:solidFill>
                  <a:srgbClr val="002060"/>
                </a:solidFill>
              </a:rPr>
              <a:t>учебный год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32500" lnSpcReduction="20000"/>
          </a:bodyPr>
          <a:lstStyle/>
          <a:p>
            <a:r>
              <a:rPr lang="ru-RU" sz="5500" dirty="0" smtClean="0"/>
              <a:t>составляет </a:t>
            </a:r>
            <a:r>
              <a:rPr lang="ru-RU" sz="5500" dirty="0"/>
              <a:t>рассказы по сюжетным картинкам и по серии сюжетных картинок, используя графические схемы, наглядные опоры;</a:t>
            </a:r>
          </a:p>
          <a:p>
            <a:r>
              <a:rPr lang="ru-RU" sz="5500" dirty="0" smtClean="0"/>
              <a:t>составляет </a:t>
            </a:r>
            <a:r>
              <a:rPr lang="ru-RU" sz="5500" dirty="0"/>
              <a:t>с помощью взрослого небольшие сообщения, рассказы из личного опыта;</a:t>
            </a:r>
          </a:p>
          <a:p>
            <a:r>
              <a:rPr lang="ru-RU" sz="5500" dirty="0" smtClean="0"/>
              <a:t>владеет </a:t>
            </a:r>
            <a:r>
              <a:rPr lang="ru-RU" sz="5500" dirty="0"/>
              <a:t>предпосылками овладения грамотой;</a:t>
            </a:r>
          </a:p>
          <a:p>
            <a:r>
              <a:rPr lang="ru-RU" sz="5500" dirty="0" smtClean="0"/>
              <a:t>стремится </a:t>
            </a:r>
            <a:r>
              <a:rPr lang="ru-RU" sz="5500" dirty="0"/>
              <a:t>к использованию различных средств и материалов в процессе изобразительной деятельности;</a:t>
            </a:r>
          </a:p>
          <a:p>
            <a:r>
              <a:rPr lang="ru-RU" sz="5500" dirty="0" smtClean="0"/>
              <a:t>имеет </a:t>
            </a:r>
            <a:r>
              <a:rPr lang="ru-RU" sz="5500" dirty="0"/>
              <a:t>элементарные представления о видах искусства, понимает доступные произведения искусства (картины, иллюстрации к сказкам и рассказам, народная игрушка), воспринимает музыку, художественную литературу, фольклор;</a:t>
            </a:r>
          </a:p>
          <a:p>
            <a:r>
              <a:rPr lang="ru-RU" sz="5500" dirty="0" smtClean="0"/>
              <a:t>проявляет </a:t>
            </a:r>
            <a:r>
              <a:rPr lang="ru-RU" sz="5500" dirty="0"/>
              <a:t>интерес к произведениям народной, классической и современной музыки, к музыкальным инструментам;</a:t>
            </a:r>
          </a:p>
          <a:p>
            <a:r>
              <a:rPr lang="ru-RU" sz="5500" dirty="0" smtClean="0"/>
              <a:t>сопереживает </a:t>
            </a:r>
            <a:r>
              <a:rPr lang="ru-RU" sz="5500" dirty="0"/>
              <a:t>персонажам художественных произведений;</a:t>
            </a:r>
          </a:p>
          <a:p>
            <a:r>
              <a:rPr lang="ru-RU" sz="5500" dirty="0" smtClean="0"/>
              <a:t>выполняет </a:t>
            </a:r>
            <a:r>
              <a:rPr lang="ru-RU" sz="5500" dirty="0"/>
              <a:t>основные виды движений и упражнения по словесной инструкции взрослых: согласованные движения, а также разноименные и разнонаправленные движения;</a:t>
            </a:r>
          </a:p>
          <a:p>
            <a:r>
              <a:rPr lang="ru-RU" sz="5500" dirty="0" smtClean="0"/>
              <a:t>осуществляет </a:t>
            </a:r>
            <a:r>
              <a:rPr lang="ru-RU" sz="5500" dirty="0"/>
              <a:t>элементарное двигательное и словесное планирование действий в ходе спортивных упражнений;</a:t>
            </a:r>
          </a:p>
          <a:p>
            <a:r>
              <a:rPr lang="ru-RU" sz="5500" dirty="0" smtClean="0"/>
              <a:t>владеет </a:t>
            </a:r>
            <a:r>
              <a:rPr lang="ru-RU" sz="5500" dirty="0"/>
              <a:t>элементарными нормами и правилами здорового образа жизни (в питании, двигательном режиме, закаливании, при формировании полезных привычек и др</a:t>
            </a:r>
            <a:r>
              <a:rPr lang="ru-RU" sz="5500" dirty="0" smtClean="0"/>
              <a:t>.).</a:t>
            </a:r>
            <a:endParaRPr lang="ru-RU" sz="5500" dirty="0"/>
          </a:p>
        </p:txBody>
      </p:sp>
    </p:spTree>
    <p:extLst>
      <p:ext uri="{BB962C8B-B14F-4D97-AF65-F5344CB8AC3E}">
        <p14:creationId xmlns:p14="http://schemas.microsoft.com/office/powerpoint/2010/main" xmlns="" val="3362758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590465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СОШ №2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п.г.т.Усть-Кинельский: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Плотников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Юрий Алексеевич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  </a:t>
            </a:r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СП</a:t>
            </a: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Левачева Вера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Семеновна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446442, Самарская область, г. Кинель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             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п.г.т.Усть-Кинельский,  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Селекционная, 18-А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Тел.факс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8(84663) 46-3-56                                              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E-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ru-RU" b="1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doo_zolotoy_petushok_knl@samara.edu.ru</a:t>
            </a:r>
            <a:r>
              <a:rPr lang="ru-RU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petuschok.minobr63.ru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76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427984" y="6053634"/>
            <a:ext cx="54969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i="1" dirty="0" smtClean="0">
              <a:latin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2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Сайт:</a:t>
            </a:r>
            <a:r>
              <a:rPr kumimoji="0" lang="ru-RU" sz="12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1200" i="1" dirty="0" smtClean="0">
                <a:latin typeface="Times New Roman" pitchFamily="18" charset="0"/>
                <a:cs typeface="Arial" pitchFamily="34" charset="0"/>
                <a:hlinkClick r:id="rId2"/>
              </a:rPr>
              <a:t>http://elenaranko.ucoz.ru/</a:t>
            </a:r>
            <a:r>
              <a:rPr lang="ru-RU" sz="1200" i="1" dirty="0" smtClean="0">
                <a:latin typeface="Times New Roman" pitchFamily="18" charset="0"/>
                <a:cs typeface="Arial" pitchFamily="34" charset="0"/>
              </a:rPr>
              <a:t>   </a:t>
            </a:r>
            <a:endParaRPr kumimoji="0" lang="ru-RU" sz="12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структурное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</a:t>
            </a:r>
            <a:r>
              <a:rPr lang="ru-RU" sz="1600" b="1" spc="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детский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сад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«Золотой петушок»</a:t>
            </a:r>
            <a: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b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</a:b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государственного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бюджетного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общеобразовательного </a:t>
            </a:r>
            <a:r>
              <a:rPr lang="ru-RU" sz="1600" b="1" spc="-2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учреждения</a:t>
            </a:r>
            <a:r>
              <a:rPr lang="ru-RU" sz="1600" b="1" spc="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Самарской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области</a:t>
            </a:r>
            <a:r>
              <a:rPr lang="ru-RU" sz="16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средней</a:t>
            </a:r>
            <a:r>
              <a:rPr lang="ru-RU" sz="1600" b="1" spc="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общеобразовательной</a:t>
            </a:r>
            <a:r>
              <a:rPr lang="ru-RU" sz="1600" b="1" spc="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школы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№2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углубленным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изучением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отдельных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предметов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 err="1">
                <a:solidFill>
                  <a:srgbClr val="1F487C"/>
                </a:solidFill>
                <a:latin typeface="Times New Roman"/>
                <a:cs typeface="Times New Roman"/>
              </a:rPr>
              <a:t>п.г.т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.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Усть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–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Кинельский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Цель </a:t>
            </a:r>
            <a:r>
              <a:rPr lang="ru-RU" sz="2800" b="1" dirty="0" smtClean="0">
                <a:solidFill>
                  <a:srgbClr val="FF0000"/>
                </a:solidFill>
              </a:rPr>
              <a:t>АОП: </a:t>
            </a:r>
            <a:r>
              <a:rPr lang="ru-RU" sz="2400" dirty="0" smtClean="0"/>
              <a:t>проектирование </a:t>
            </a:r>
            <a:r>
              <a:rPr lang="ru-RU" sz="2400" dirty="0"/>
              <a:t>модели </a:t>
            </a:r>
            <a:r>
              <a:rPr lang="ru-RU" sz="2400" dirty="0" smtClean="0"/>
              <a:t>образовательной </a:t>
            </a:r>
            <a:r>
              <a:rPr lang="ru-RU" sz="2400" dirty="0"/>
              <a:t>и коррекционно-развивающей психолого-педагогической работы, максимально обеспечивающей создание условий для развития детей с </a:t>
            </a:r>
            <a:r>
              <a:rPr lang="ru-RU" sz="2400" dirty="0" smtClean="0"/>
              <a:t>УО </a:t>
            </a:r>
            <a:r>
              <a:rPr lang="ru-RU" sz="2400" dirty="0"/>
              <a:t>дошкольного возраста в группах </a:t>
            </a:r>
            <a:r>
              <a:rPr lang="ru-RU" sz="2400" dirty="0" smtClean="0"/>
              <a:t>комбинированной </a:t>
            </a:r>
            <a:r>
              <a:rPr lang="ru-RU" sz="2400" dirty="0"/>
              <a:t>направленности, общеобразовательных группах (инклюзивное образование), их позитивной социализации, интеллектуального, социально-личностного, художественно-эстетического и физического развития на основе сотрудничества со взрослыми и сверстниками в соответствующих возрасту видах деятельности.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структурное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</a:t>
            </a:r>
            <a:r>
              <a:rPr lang="ru-RU" sz="1600" b="1" spc="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детский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сад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«Золотой петушок»</a:t>
            </a:r>
            <a: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b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</a:b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государственного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бюджетного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общеобразовательного </a:t>
            </a:r>
            <a:r>
              <a:rPr lang="ru-RU" sz="1600" b="1" spc="-2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учреждения</a:t>
            </a:r>
            <a:r>
              <a:rPr lang="ru-RU" sz="1600" b="1" spc="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Самарской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области</a:t>
            </a:r>
            <a:r>
              <a:rPr lang="ru-RU" sz="16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средней</a:t>
            </a:r>
            <a:r>
              <a:rPr lang="ru-RU" sz="1600" b="1" spc="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общеобразовательной</a:t>
            </a:r>
            <a:r>
              <a:rPr lang="ru-RU" sz="1600" b="1" spc="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школы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№2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углубленным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изучением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отдельных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предметов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 err="1">
                <a:solidFill>
                  <a:srgbClr val="1F487C"/>
                </a:solidFill>
                <a:latin typeface="Times New Roman"/>
                <a:cs typeface="Times New Roman"/>
              </a:rPr>
              <a:t>п.г.т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.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Усть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–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Кинельский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6000" b="1" dirty="0">
                <a:solidFill>
                  <a:srgbClr val="FF0000"/>
                </a:solidFill>
              </a:rPr>
              <a:t>Задачи </a:t>
            </a:r>
            <a:r>
              <a:rPr lang="ru-RU" sz="6000" b="1" dirty="0" smtClean="0">
                <a:solidFill>
                  <a:srgbClr val="FF0000"/>
                </a:solidFill>
              </a:rPr>
              <a:t>АОП</a:t>
            </a:r>
            <a:r>
              <a:rPr lang="ru-RU" sz="6000" b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4000" dirty="0"/>
              <a:t>-создание благоприятных условий для всестороннего развития и образования детей с </a:t>
            </a:r>
            <a:r>
              <a:rPr lang="ru-RU" sz="4000" dirty="0" smtClean="0"/>
              <a:t>УО </a:t>
            </a:r>
            <a:r>
              <a:rPr lang="ru-RU" sz="4000" dirty="0"/>
              <a:t>в соответствии с их возрастными, индивидуально-типологическими особенностями и особыми образовательными потребностями; амплификации образовательных воздействий;</a:t>
            </a:r>
          </a:p>
          <a:p>
            <a:pPr marL="0" indent="0">
              <a:buNone/>
            </a:pPr>
            <a:r>
              <a:rPr lang="ru-RU" sz="4000" dirty="0"/>
              <a:t>-создание оптимальных условий для охраны и укрепления физического и психического здоровья детей с </a:t>
            </a:r>
            <a:r>
              <a:rPr lang="ru-RU" sz="4000" dirty="0" smtClean="0"/>
              <a:t>УО;</a:t>
            </a:r>
            <a:endParaRPr lang="ru-RU" sz="4000" dirty="0"/>
          </a:p>
          <a:p>
            <a:pPr marL="0" indent="0">
              <a:buNone/>
            </a:pPr>
            <a:r>
              <a:rPr lang="ru-RU" sz="4000" dirty="0"/>
              <a:t>-обеспечение психолого-педагогических условий для развития способностей и личностного потенциала каждого ребенка как субъекта отношений с другими детьми, взрослыми и окружающим миром;</a:t>
            </a:r>
          </a:p>
          <a:p>
            <a:pPr marL="0" indent="0">
              <a:buNone/>
            </a:pPr>
            <a:r>
              <a:rPr lang="ru-RU" sz="4000" dirty="0"/>
              <a:t>-целенаправленное комплексное психолого-педагогическое сопровождение ребенка с </a:t>
            </a:r>
            <a:r>
              <a:rPr lang="ru-RU" sz="4000" dirty="0" smtClean="0"/>
              <a:t>УО </a:t>
            </a:r>
            <a:r>
              <a:rPr lang="ru-RU" sz="4000" dirty="0"/>
              <a:t>и квалифицированная коррекция недостатков в развитии;</a:t>
            </a:r>
          </a:p>
          <a:p>
            <a:pPr marL="0" indent="0">
              <a:buNone/>
            </a:pPr>
            <a:r>
              <a:rPr lang="ru-RU" sz="4000" dirty="0"/>
              <a:t>-выстраивание индивидуального коррекционно-образовательного маршрута на основе изучения особенностей развития ребенка, его потенциальных возможностей и способностей;</a:t>
            </a:r>
          </a:p>
          <a:p>
            <a:pPr marL="0" indent="0">
              <a:buNone/>
            </a:pPr>
            <a:r>
              <a:rPr lang="ru-RU" sz="4000" dirty="0" smtClean="0"/>
              <a:t>-</a:t>
            </a:r>
            <a:r>
              <a:rPr lang="ru-RU" sz="4000" dirty="0"/>
              <a:t>взаимодействие с семьей для обеспечения полноценного развития детей с </a:t>
            </a:r>
            <a:r>
              <a:rPr lang="ru-RU" sz="4000" dirty="0" smtClean="0"/>
              <a:t>УО; </a:t>
            </a:r>
            <a:r>
              <a:rPr lang="ru-RU" sz="4000" dirty="0"/>
              <a:t>оказание консультативной и методической помощи родителям в вопросах коррекционно-развивающего обучения и воспитания детей с </a:t>
            </a:r>
            <a:r>
              <a:rPr lang="ru-RU" sz="4000" dirty="0" smtClean="0"/>
              <a:t>УО;</a:t>
            </a:r>
            <a:endParaRPr lang="ru-RU" sz="4000" dirty="0"/>
          </a:p>
          <a:p>
            <a:pPr marL="0" indent="0">
              <a:buNone/>
            </a:pPr>
            <a:r>
              <a:rPr lang="ru-RU" sz="4000" dirty="0"/>
              <a:t>-обеспечение необходимых санитарно-гигиенических условий, проектирование специальной предметно-пространственной развивающей среды, создание атмосферы психологического комфорта.</a:t>
            </a:r>
          </a:p>
        </p:txBody>
      </p:sp>
    </p:spTree>
    <p:extLst>
      <p:ext uri="{BB962C8B-B14F-4D97-AF65-F5344CB8AC3E}">
        <p14:creationId xmlns:p14="http://schemas.microsoft.com/office/powerpoint/2010/main" xmlns="" val="9527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структурное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</a:t>
            </a:r>
            <a:r>
              <a:rPr lang="ru-RU" sz="1600" b="1" spc="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детский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сад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«Золотой петушок»</a:t>
            </a:r>
            <a: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b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</a:b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государственного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бюджетного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общеобразовательного </a:t>
            </a:r>
            <a:r>
              <a:rPr lang="ru-RU" sz="1600" b="1" spc="-2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учреждения</a:t>
            </a:r>
            <a:r>
              <a:rPr lang="ru-RU" sz="1600" b="1" spc="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Самарской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области</a:t>
            </a:r>
            <a:r>
              <a:rPr lang="ru-RU" sz="16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средней</a:t>
            </a:r>
            <a:r>
              <a:rPr lang="ru-RU" sz="1600" b="1" spc="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общеобразовательной</a:t>
            </a:r>
            <a:r>
              <a:rPr lang="ru-RU" sz="1600" b="1" spc="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школы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№2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углубленным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изучением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отдельных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предметов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 err="1">
                <a:solidFill>
                  <a:srgbClr val="1F487C"/>
                </a:solidFill>
                <a:latin typeface="Times New Roman"/>
                <a:cs typeface="Times New Roman"/>
              </a:rPr>
              <a:t>п.г.т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.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Усть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–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Кинельский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/>
              <a:t>  </a:t>
            </a:r>
            <a:r>
              <a:rPr lang="ru-RU" sz="2000" b="1" dirty="0" smtClean="0">
                <a:solidFill>
                  <a:srgbClr val="FF0000"/>
                </a:solidFill>
              </a:rPr>
              <a:t>РЕАЛИЗАЦИЮ </a:t>
            </a:r>
            <a:r>
              <a:rPr lang="ru-RU" sz="2000" b="1" dirty="0">
                <a:solidFill>
                  <a:srgbClr val="FF0000"/>
                </a:solidFill>
              </a:rPr>
              <a:t>КОРРЕКЦИОННЫХ </a:t>
            </a:r>
            <a:r>
              <a:rPr lang="ru-RU" sz="2000" b="1" dirty="0" smtClean="0">
                <a:solidFill>
                  <a:srgbClr val="FF0000"/>
                </a:solidFill>
              </a:rPr>
              <a:t>МЕРОПРИЯТИЙ АДАПТИРОВАННОЙ </a:t>
            </a:r>
            <a:r>
              <a:rPr lang="ru-RU" sz="2000" b="1" dirty="0">
                <a:solidFill>
                  <a:srgbClr val="FF0000"/>
                </a:solidFill>
              </a:rPr>
              <a:t>ОБРАЗОВАТЕЛЬНОЙ ПРОГРАММЫ </a:t>
            </a:r>
            <a:r>
              <a:rPr lang="ru-RU" sz="2000" b="1" dirty="0" smtClean="0">
                <a:solidFill>
                  <a:srgbClr val="FF0000"/>
                </a:solidFill>
              </a:rPr>
              <a:t>ДЕТСКОГО САДА </a:t>
            </a:r>
            <a:r>
              <a:rPr lang="ru-RU" sz="2000" b="1" dirty="0">
                <a:solidFill>
                  <a:srgbClr val="FF0000"/>
                </a:solidFill>
              </a:rPr>
              <a:t>ОСУЩЕСТВЛЯЮТ</a:t>
            </a:r>
            <a:r>
              <a:rPr lang="ru-RU" sz="2000" b="1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Учитель-логопед;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Педагог-психолог;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Воспитатель;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Музыкальный руководитель;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Инструктор по физической культуре.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367870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структурное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</a:t>
            </a:r>
            <a:r>
              <a:rPr lang="ru-RU" sz="1600" b="1" spc="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детский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сад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«Золотой петушок»</a:t>
            </a:r>
            <a: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b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</a:b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государственного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бюджетного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общеобразовательного </a:t>
            </a:r>
            <a:r>
              <a:rPr lang="ru-RU" sz="1600" b="1" spc="-2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учреждения</a:t>
            </a:r>
            <a:r>
              <a:rPr lang="ru-RU" sz="1600" b="1" spc="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Самарской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области</a:t>
            </a:r>
            <a:r>
              <a:rPr lang="ru-RU" sz="16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средней</a:t>
            </a:r>
            <a:r>
              <a:rPr lang="ru-RU" sz="1600" b="1" spc="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общеобразовательной</a:t>
            </a:r>
            <a:r>
              <a:rPr lang="ru-RU" sz="1600" b="1" spc="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школы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№2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углубленным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изучением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отдельных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предметов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 err="1">
                <a:solidFill>
                  <a:srgbClr val="1F487C"/>
                </a:solidFill>
                <a:latin typeface="Times New Roman"/>
                <a:cs typeface="Times New Roman"/>
              </a:rPr>
              <a:t>п.г.т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.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Усть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–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Кинельский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 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ПРОДОЛЖИТЕЛЬНОСТЬ </a:t>
            </a:r>
            <a:r>
              <a:rPr lang="ru-RU" sz="2000" b="1" dirty="0">
                <a:solidFill>
                  <a:srgbClr val="FF0000"/>
                </a:solidFill>
              </a:rPr>
              <a:t>КОРРЕКЦИОННЫХ </a:t>
            </a:r>
            <a:r>
              <a:rPr lang="ru-RU" sz="2000" b="1" dirty="0" smtClean="0">
                <a:solidFill>
                  <a:srgbClr val="FF0000"/>
                </a:solidFill>
              </a:rPr>
              <a:t>ЗАНЯТИЙ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dirty="0" smtClean="0"/>
              <a:t>Для детей 3 - 4 лет – не более 15 минут.</a:t>
            </a:r>
          </a:p>
          <a:p>
            <a:pPr lvl="0"/>
            <a:r>
              <a:rPr lang="ru-RU" sz="2000" dirty="0">
                <a:solidFill>
                  <a:prstClr val="black"/>
                </a:solidFill>
              </a:rPr>
              <a:t>Для детей </a:t>
            </a:r>
            <a:r>
              <a:rPr lang="ru-RU" sz="2000" dirty="0" smtClean="0">
                <a:solidFill>
                  <a:prstClr val="black"/>
                </a:solidFill>
              </a:rPr>
              <a:t>4 </a:t>
            </a:r>
            <a:r>
              <a:rPr lang="ru-RU" sz="2000" dirty="0">
                <a:solidFill>
                  <a:prstClr val="black"/>
                </a:solidFill>
              </a:rPr>
              <a:t>- </a:t>
            </a:r>
            <a:r>
              <a:rPr lang="ru-RU" sz="2000" dirty="0" smtClean="0">
                <a:solidFill>
                  <a:prstClr val="black"/>
                </a:solidFill>
              </a:rPr>
              <a:t>5 </a:t>
            </a:r>
            <a:r>
              <a:rPr lang="ru-RU" sz="2000" dirty="0">
                <a:solidFill>
                  <a:prstClr val="black"/>
                </a:solidFill>
              </a:rPr>
              <a:t>лет – не более </a:t>
            </a:r>
            <a:r>
              <a:rPr lang="ru-RU" sz="2000" dirty="0" smtClean="0">
                <a:solidFill>
                  <a:prstClr val="black"/>
                </a:solidFill>
              </a:rPr>
              <a:t>20 минут</a:t>
            </a:r>
            <a:r>
              <a:rPr lang="ru-RU" sz="2000" dirty="0">
                <a:solidFill>
                  <a:prstClr val="black"/>
                </a:solidFill>
              </a:rPr>
              <a:t>.</a:t>
            </a:r>
            <a:endParaRPr lang="ru-RU" sz="2000" dirty="0" smtClean="0">
              <a:solidFill>
                <a:prstClr val="black"/>
              </a:solidFill>
            </a:endParaRPr>
          </a:p>
          <a:p>
            <a:pPr lvl="0"/>
            <a:r>
              <a:rPr lang="ru-RU" sz="2000" dirty="0">
                <a:solidFill>
                  <a:prstClr val="black"/>
                </a:solidFill>
              </a:rPr>
              <a:t>Для детей </a:t>
            </a:r>
            <a:r>
              <a:rPr lang="ru-RU" sz="2000" dirty="0" smtClean="0">
                <a:solidFill>
                  <a:prstClr val="black"/>
                </a:solidFill>
              </a:rPr>
              <a:t>5 </a:t>
            </a:r>
            <a:r>
              <a:rPr lang="ru-RU" sz="2000" dirty="0">
                <a:solidFill>
                  <a:prstClr val="black"/>
                </a:solidFill>
              </a:rPr>
              <a:t>- </a:t>
            </a:r>
            <a:r>
              <a:rPr lang="ru-RU" sz="2000" dirty="0" smtClean="0">
                <a:solidFill>
                  <a:prstClr val="black"/>
                </a:solidFill>
              </a:rPr>
              <a:t>6 </a:t>
            </a:r>
            <a:r>
              <a:rPr lang="ru-RU" sz="2000" dirty="0">
                <a:solidFill>
                  <a:prstClr val="black"/>
                </a:solidFill>
              </a:rPr>
              <a:t>лет – не более </a:t>
            </a:r>
            <a:r>
              <a:rPr lang="ru-RU" sz="2000" dirty="0" smtClean="0">
                <a:solidFill>
                  <a:prstClr val="black"/>
                </a:solidFill>
              </a:rPr>
              <a:t>25 минут.</a:t>
            </a:r>
            <a:endParaRPr lang="ru-RU" sz="2000" dirty="0">
              <a:solidFill>
                <a:prstClr val="black"/>
              </a:solidFill>
            </a:endParaRPr>
          </a:p>
          <a:p>
            <a:pPr lvl="0"/>
            <a:r>
              <a:rPr lang="ru-RU" sz="2000" dirty="0">
                <a:solidFill>
                  <a:prstClr val="black"/>
                </a:solidFill>
              </a:rPr>
              <a:t>Для детей </a:t>
            </a:r>
            <a:r>
              <a:rPr lang="ru-RU" sz="2000" dirty="0" smtClean="0">
                <a:solidFill>
                  <a:prstClr val="black"/>
                </a:solidFill>
              </a:rPr>
              <a:t>6 </a:t>
            </a:r>
            <a:r>
              <a:rPr lang="ru-RU" sz="2000" dirty="0">
                <a:solidFill>
                  <a:prstClr val="black"/>
                </a:solidFill>
              </a:rPr>
              <a:t>- </a:t>
            </a:r>
            <a:r>
              <a:rPr lang="ru-RU" sz="2000" dirty="0" smtClean="0">
                <a:solidFill>
                  <a:prstClr val="black"/>
                </a:solidFill>
              </a:rPr>
              <a:t>7 </a:t>
            </a:r>
            <a:r>
              <a:rPr lang="ru-RU" sz="2000" dirty="0">
                <a:solidFill>
                  <a:prstClr val="black"/>
                </a:solidFill>
              </a:rPr>
              <a:t>лет – не более </a:t>
            </a:r>
            <a:r>
              <a:rPr lang="ru-RU" sz="2000" dirty="0" smtClean="0">
                <a:solidFill>
                  <a:prstClr val="black"/>
                </a:solidFill>
              </a:rPr>
              <a:t>30 минут.</a:t>
            </a:r>
            <a:endParaRPr lang="ru-RU" sz="2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ru-RU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7723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структурное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</a:t>
            </a:r>
            <a:r>
              <a:rPr lang="ru-RU" sz="1600" b="1" spc="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детский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сад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«Золотой петушок»</a:t>
            </a:r>
            <a: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b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</a:b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государственного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бюджетного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общеобразовательного </a:t>
            </a:r>
            <a:r>
              <a:rPr lang="ru-RU" sz="1600" b="1" spc="-2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учреждения</a:t>
            </a:r>
            <a:r>
              <a:rPr lang="ru-RU" sz="1600" b="1" spc="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Самарской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области</a:t>
            </a:r>
            <a:r>
              <a:rPr lang="ru-RU" sz="16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средней</a:t>
            </a:r>
            <a:r>
              <a:rPr lang="ru-RU" sz="1600" b="1" spc="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общеобразовательной</a:t>
            </a:r>
            <a:r>
              <a:rPr lang="ru-RU" sz="1600" b="1" spc="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школы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№2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углубленным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изучением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отдельных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предметов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 err="1">
                <a:solidFill>
                  <a:srgbClr val="1F487C"/>
                </a:solidFill>
                <a:latin typeface="Times New Roman"/>
                <a:cs typeface="Times New Roman"/>
              </a:rPr>
              <a:t>п.г.т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.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Усть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–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Кинельский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    </a:t>
            </a:r>
            <a:r>
              <a:rPr lang="ru-RU" sz="4000" b="1" dirty="0" smtClean="0">
                <a:solidFill>
                  <a:srgbClr val="FF0000"/>
                </a:solidFill>
              </a:rPr>
              <a:t>Алгоритм последовательного планирования</a:t>
            </a:r>
          </a:p>
          <a:p>
            <a:r>
              <a:rPr lang="ru-RU" dirty="0" smtClean="0"/>
              <a:t>Неделя – временной период планирования</a:t>
            </a:r>
          </a:p>
          <a:p>
            <a:r>
              <a:rPr lang="ru-RU" dirty="0" smtClean="0"/>
              <a:t>Формулировка последовательных коррекционных задач, решение которых предполагается в совместной деятельности, во время режимных моментов, ситуациях повседневного общения с детьми с </a:t>
            </a:r>
            <a:r>
              <a:rPr lang="ru-RU" dirty="0" smtClean="0"/>
              <a:t>УО</a:t>
            </a:r>
            <a:endParaRPr lang="ru-RU" dirty="0"/>
          </a:p>
          <a:p>
            <a:r>
              <a:rPr lang="ru-RU" dirty="0" smtClean="0"/>
              <a:t>Подбор оптимальных форм взаимодействия и способов деятельности с детьми с </a:t>
            </a:r>
            <a:r>
              <a:rPr lang="ru-RU" dirty="0" smtClean="0"/>
              <a:t>УО</a:t>
            </a:r>
            <a:endParaRPr lang="ru-RU" dirty="0" smtClean="0"/>
          </a:p>
          <a:p>
            <a:r>
              <a:rPr lang="ru-RU" dirty="0" smtClean="0"/>
              <a:t>Обогащение словаря и всех компонентов речи у детей с </a:t>
            </a:r>
            <a:r>
              <a:rPr lang="ru-RU" dirty="0" smtClean="0"/>
              <a:t>УО</a:t>
            </a:r>
            <a:endParaRPr lang="ru-RU" dirty="0" smtClean="0"/>
          </a:p>
          <a:p>
            <a:r>
              <a:rPr lang="ru-RU" dirty="0" smtClean="0"/>
              <a:t>Развитие ВПФ и ЭВС у детей с </a:t>
            </a:r>
            <a:r>
              <a:rPr lang="ru-RU" dirty="0" smtClean="0"/>
              <a:t>УО</a:t>
            </a:r>
            <a:endParaRPr lang="ru-RU" dirty="0"/>
          </a:p>
          <a:p>
            <a:r>
              <a:rPr lang="ru-RU" dirty="0" smtClean="0"/>
              <a:t>Корректировка (пополнение)предметно-развивающей среды</a:t>
            </a:r>
          </a:p>
          <a:p>
            <a:r>
              <a:rPr lang="ru-RU" dirty="0" smtClean="0"/>
              <a:t>Коррекция </a:t>
            </a:r>
            <a:r>
              <a:rPr lang="ru-RU" dirty="0" err="1" smtClean="0"/>
              <a:t>психоречевого</a:t>
            </a:r>
            <a:r>
              <a:rPr lang="ru-RU" dirty="0" smtClean="0"/>
              <a:t> развития (индивидуально или подгруппой)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32857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структурное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</a:t>
            </a:r>
            <a:r>
              <a:rPr lang="ru-RU" sz="1600" b="1" spc="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детский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сад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«Золотой петушок»</a:t>
            </a:r>
            <a: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b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</a:b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государственного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бюджетного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общеобразовательного </a:t>
            </a:r>
            <a:r>
              <a:rPr lang="ru-RU" sz="1600" b="1" spc="-2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учреждения</a:t>
            </a:r>
            <a:r>
              <a:rPr lang="ru-RU" sz="1600" b="1" spc="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Самарской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области</a:t>
            </a:r>
            <a:r>
              <a:rPr lang="ru-RU" sz="16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средней</a:t>
            </a:r>
            <a:r>
              <a:rPr lang="ru-RU" sz="1600" b="1" spc="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общеобразовательной</a:t>
            </a:r>
            <a:r>
              <a:rPr lang="ru-RU" sz="1600" b="1" spc="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школы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№2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углубленным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изучением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отдельных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предметов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 err="1">
                <a:solidFill>
                  <a:srgbClr val="1F487C"/>
                </a:solidFill>
                <a:latin typeface="Times New Roman"/>
                <a:cs typeface="Times New Roman"/>
              </a:rPr>
              <a:t>п.г.т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.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Усть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–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Кинельский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/>
              <a:t>  </a:t>
            </a:r>
            <a:r>
              <a:rPr lang="ru-RU" sz="2800" b="1" dirty="0" smtClean="0">
                <a:solidFill>
                  <a:srgbClr val="FF0000"/>
                </a:solidFill>
              </a:rPr>
              <a:t>Содержание </a:t>
            </a:r>
            <a:r>
              <a:rPr lang="ru-RU" sz="2800" b="1" dirty="0">
                <a:solidFill>
                  <a:srgbClr val="FF0000"/>
                </a:solidFill>
              </a:rPr>
              <a:t>образовательной деятельности с дошкольного возраста </a:t>
            </a:r>
            <a:r>
              <a:rPr lang="ru-RU" sz="2800" b="1" dirty="0" smtClean="0">
                <a:solidFill>
                  <a:srgbClr val="FF0000"/>
                </a:solidFill>
              </a:rPr>
              <a:t>                                                              с </a:t>
            </a:r>
            <a:r>
              <a:rPr lang="ru-RU" sz="2800" b="1" dirty="0">
                <a:solidFill>
                  <a:srgbClr val="FF0000"/>
                </a:solidFill>
              </a:rPr>
              <a:t>задержкой психического </a:t>
            </a:r>
            <a:r>
              <a:rPr lang="ru-RU" sz="2800" b="1" dirty="0" smtClean="0">
                <a:solidFill>
                  <a:srgbClr val="FF0000"/>
                </a:solidFill>
              </a:rPr>
              <a:t>развития</a:t>
            </a:r>
            <a:endParaRPr lang="ru-RU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400" dirty="0" smtClean="0"/>
              <a:t>1</a:t>
            </a:r>
            <a:r>
              <a:rPr lang="ru-RU" sz="2400" dirty="0"/>
              <a:t>. Образовательная деятельность с детьми дошкольного возраста с задержкой психического </a:t>
            </a:r>
            <a:r>
              <a:rPr lang="ru-RU" sz="2400" dirty="0" smtClean="0"/>
              <a:t>развития</a:t>
            </a:r>
            <a:endParaRPr lang="ru-RU" sz="2400" dirty="0"/>
          </a:p>
          <a:p>
            <a:r>
              <a:rPr lang="ru-RU" sz="2400" dirty="0" smtClean="0"/>
              <a:t>Социально-коммуникативное </a:t>
            </a:r>
            <a:r>
              <a:rPr lang="ru-RU" sz="2400" dirty="0"/>
              <a:t>развитие	</a:t>
            </a:r>
          </a:p>
          <a:p>
            <a:r>
              <a:rPr lang="ru-RU" sz="2400" dirty="0" smtClean="0"/>
              <a:t>Познавательное </a:t>
            </a:r>
            <a:r>
              <a:rPr lang="ru-RU" sz="2400" dirty="0"/>
              <a:t>развитие	</a:t>
            </a:r>
          </a:p>
          <a:p>
            <a:r>
              <a:rPr lang="ru-RU" sz="2400" dirty="0" smtClean="0"/>
              <a:t>Речевое развитие</a:t>
            </a:r>
            <a:endParaRPr lang="ru-RU" sz="2400" dirty="0"/>
          </a:p>
          <a:p>
            <a:r>
              <a:rPr lang="ru-RU" sz="2400" dirty="0" smtClean="0"/>
              <a:t>Художественно-эстетическое развитие</a:t>
            </a:r>
            <a:endParaRPr lang="ru-RU" sz="2400" dirty="0"/>
          </a:p>
          <a:p>
            <a:r>
              <a:rPr lang="ru-RU" sz="2400" dirty="0" smtClean="0"/>
              <a:t>Физическое </a:t>
            </a:r>
            <a:r>
              <a:rPr lang="ru-RU" sz="2400" dirty="0"/>
              <a:t>развитие	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12348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структурное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подразделение</a:t>
            </a:r>
            <a:r>
              <a:rPr lang="ru-RU" sz="1600" b="1" spc="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детский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сад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«Золотой петушок»</a:t>
            </a:r>
            <a: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br>
              <a:rPr lang="ru-RU" sz="1600" b="1" spc="-30" dirty="0">
                <a:solidFill>
                  <a:srgbClr val="1F487C"/>
                </a:solidFill>
                <a:latin typeface="Times New Roman"/>
                <a:cs typeface="Times New Roman"/>
              </a:rPr>
            </a:b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государственного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бюджетного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общеобразовательного </a:t>
            </a:r>
            <a:r>
              <a:rPr lang="ru-RU" sz="1600" b="1" spc="-28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учреждения</a:t>
            </a:r>
            <a:r>
              <a:rPr lang="ru-RU" sz="1600" b="1" spc="3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Самарской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области</a:t>
            </a:r>
            <a:r>
              <a:rPr lang="ru-RU" sz="1600" b="1" spc="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средней</a:t>
            </a:r>
            <a:r>
              <a:rPr lang="ru-RU" sz="1600" b="1" spc="1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общеобразовательной</a:t>
            </a:r>
            <a:r>
              <a:rPr lang="ru-RU" sz="1600" b="1" spc="4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школы</a:t>
            </a:r>
            <a:r>
              <a:rPr lang="ru-RU" sz="1600" b="1" spc="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№2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с </a:t>
            </a:r>
            <a:r>
              <a:rPr lang="ru-RU" sz="1600" b="1" spc="-15" dirty="0">
                <a:solidFill>
                  <a:srgbClr val="1F487C"/>
                </a:solidFill>
                <a:latin typeface="Times New Roman"/>
                <a:cs typeface="Times New Roman"/>
              </a:rPr>
              <a:t>углубленным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 изучением 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отдельных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10" dirty="0">
                <a:solidFill>
                  <a:srgbClr val="1F487C"/>
                </a:solidFill>
                <a:latin typeface="Times New Roman"/>
                <a:cs typeface="Times New Roman"/>
              </a:rPr>
              <a:t>предметов</a:t>
            </a:r>
            <a:r>
              <a:rPr lang="ru-RU" sz="1600" b="1" spc="-20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 err="1">
                <a:solidFill>
                  <a:srgbClr val="1F487C"/>
                </a:solidFill>
                <a:latin typeface="Times New Roman"/>
                <a:cs typeface="Times New Roman"/>
              </a:rPr>
              <a:t>п.г.т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.</a:t>
            </a:r>
            <a:r>
              <a:rPr lang="ru-RU" sz="1600" b="1" spc="-25" dirty="0">
                <a:solidFill>
                  <a:srgbClr val="1F487C"/>
                </a:solidFill>
                <a:latin typeface="Times New Roman"/>
                <a:cs typeface="Times New Roman"/>
              </a:rPr>
              <a:t> </a:t>
            </a:r>
            <a:r>
              <a:rPr lang="ru-RU" sz="1600" b="1" spc="-35" dirty="0">
                <a:solidFill>
                  <a:srgbClr val="1F487C"/>
                </a:solidFill>
                <a:latin typeface="Times New Roman"/>
                <a:cs typeface="Times New Roman"/>
              </a:rPr>
              <a:t>Усть</a:t>
            </a:r>
            <a:r>
              <a:rPr lang="ru-RU" sz="1600" b="1" dirty="0">
                <a:solidFill>
                  <a:srgbClr val="1F487C"/>
                </a:solidFill>
                <a:latin typeface="Times New Roman"/>
                <a:cs typeface="Times New Roman"/>
              </a:rPr>
              <a:t> – </a:t>
            </a:r>
            <a:r>
              <a:rPr lang="ru-RU" sz="1600" b="1" spc="-5" dirty="0">
                <a:solidFill>
                  <a:srgbClr val="1F487C"/>
                </a:solidFill>
                <a:latin typeface="Times New Roman"/>
                <a:cs typeface="Times New Roman"/>
              </a:rPr>
              <a:t>Кинельский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600" b="1" dirty="0">
                <a:solidFill>
                  <a:srgbClr val="FF0000"/>
                </a:solidFill>
              </a:rPr>
              <a:t>Формы организации психолого-педагогической помощи семье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b="1" dirty="0" smtClean="0"/>
              <a:t>1</a:t>
            </a:r>
            <a:r>
              <a:rPr lang="ru-RU" sz="2000" b="1" dirty="0"/>
              <a:t>. Коллективные формы взаимодействия</a:t>
            </a:r>
          </a:p>
          <a:p>
            <a:r>
              <a:rPr lang="ru-RU" sz="2000" dirty="0"/>
              <a:t>1.1. Общие родительские собрания. </a:t>
            </a:r>
            <a:endParaRPr lang="ru-RU" sz="2000" dirty="0" smtClean="0"/>
          </a:p>
          <a:p>
            <a:r>
              <a:rPr lang="ru-RU" sz="2000" dirty="0"/>
              <a:t>1.2. Групповые родительские собрания. </a:t>
            </a:r>
            <a:endParaRPr lang="ru-RU" sz="2000" dirty="0" smtClean="0"/>
          </a:p>
          <a:p>
            <a:r>
              <a:rPr lang="ru-RU" sz="2000" dirty="0" smtClean="0"/>
              <a:t>1.3</a:t>
            </a:r>
            <a:r>
              <a:rPr lang="ru-RU" sz="2000" dirty="0"/>
              <a:t>. «День открытых дверей». </a:t>
            </a:r>
            <a:endParaRPr lang="ru-RU" sz="2000" dirty="0" smtClean="0"/>
          </a:p>
          <a:p>
            <a:r>
              <a:rPr lang="ru-RU" sz="2000" dirty="0"/>
              <a:t>1.4. Проведение детских праздников и «Досугов</a:t>
            </a:r>
            <a:r>
              <a:rPr lang="ru-RU" sz="2000" dirty="0" smtClean="0"/>
              <a:t>».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b="1" dirty="0" smtClean="0"/>
              <a:t>2</a:t>
            </a:r>
            <a:r>
              <a:rPr lang="ru-RU" sz="2000" b="1" dirty="0"/>
              <a:t>. Индивидуальные формы работы</a:t>
            </a:r>
          </a:p>
          <a:p>
            <a:r>
              <a:rPr lang="ru-RU" sz="2000" dirty="0" smtClean="0"/>
              <a:t>2.1</a:t>
            </a:r>
            <a:r>
              <a:rPr lang="ru-RU" sz="2000" dirty="0"/>
              <a:t>. Анкетирование и опросы. </a:t>
            </a:r>
            <a:endParaRPr lang="ru-RU" sz="2000" dirty="0" smtClean="0"/>
          </a:p>
          <a:p>
            <a:r>
              <a:rPr lang="ru-RU" sz="2000" dirty="0"/>
              <a:t>2.2. Беседы и консультации специалистов. </a:t>
            </a:r>
            <a:endParaRPr lang="ru-RU" sz="2000" dirty="0" smtClean="0"/>
          </a:p>
          <a:p>
            <a:r>
              <a:rPr lang="ru-RU" sz="2000" dirty="0"/>
              <a:t>2.3. «Служба доверия». </a:t>
            </a:r>
            <a:endParaRPr lang="ru-RU" sz="2000" dirty="0" smtClean="0"/>
          </a:p>
          <a:p>
            <a:r>
              <a:rPr lang="ru-RU" sz="2000" dirty="0"/>
              <a:t>2.4</a:t>
            </a:r>
            <a:r>
              <a:rPr lang="ru-RU" sz="2000" dirty="0" smtClean="0"/>
              <a:t>. </a:t>
            </a:r>
            <a:r>
              <a:rPr lang="ru-RU" sz="2000" dirty="0"/>
              <a:t>Родительский час. </a:t>
            </a:r>
          </a:p>
          <a:p>
            <a:pPr marL="0" indent="0">
              <a:buNone/>
            </a:pPr>
            <a:r>
              <a:rPr lang="ru-RU" sz="2000" dirty="0" smtClean="0"/>
              <a:t> 3</a:t>
            </a:r>
            <a:r>
              <a:rPr lang="ru-RU" sz="2000" b="1" dirty="0"/>
              <a:t>. Формы наглядного информационного обеспечения</a:t>
            </a:r>
          </a:p>
          <a:p>
            <a:r>
              <a:rPr lang="ru-RU" sz="2000" dirty="0"/>
              <a:t>3.1. Информационные стенды и тематические выставки. </a:t>
            </a:r>
            <a:endParaRPr lang="ru-RU" sz="2000" dirty="0" smtClean="0"/>
          </a:p>
          <a:p>
            <a:r>
              <a:rPr lang="ru-RU" sz="2000" dirty="0" smtClean="0"/>
              <a:t>3.2</a:t>
            </a:r>
            <a:r>
              <a:rPr lang="ru-RU" sz="2000" dirty="0"/>
              <a:t>. Выставки детских работ. </a:t>
            </a:r>
            <a:endParaRPr lang="ru-RU" sz="2000" dirty="0" smtClean="0"/>
          </a:p>
          <a:p>
            <a:r>
              <a:rPr lang="ru-RU" sz="2000" dirty="0" smtClean="0"/>
              <a:t>3.3</a:t>
            </a:r>
            <a:r>
              <a:rPr lang="ru-RU" sz="2000" dirty="0"/>
              <a:t>. Открытые занятия специалистов и </a:t>
            </a:r>
            <a:r>
              <a:rPr lang="ru-RU" sz="2000" dirty="0" smtClean="0"/>
              <a:t>воспитателей</a:t>
            </a:r>
          </a:p>
          <a:p>
            <a:pPr marL="0" indent="0">
              <a:buNone/>
            </a:pPr>
            <a:r>
              <a:rPr lang="ru-RU" sz="2000" dirty="0" smtClean="0"/>
              <a:t> 4</a:t>
            </a:r>
            <a:r>
              <a:rPr lang="ru-RU" sz="2000" dirty="0"/>
              <a:t>. Новые (внедряемые в деском саду) формы</a:t>
            </a:r>
          </a:p>
          <a:p>
            <a:r>
              <a:rPr lang="ru-RU" sz="2000" dirty="0"/>
              <a:t>4.1. </a:t>
            </a:r>
            <a:r>
              <a:rPr lang="ru-RU" sz="2000" b="1" dirty="0"/>
              <a:t>Совместные и семейные проекты различной направленности</a:t>
            </a:r>
            <a:r>
              <a:rPr lang="ru-RU" sz="2000" b="1" dirty="0" smtClean="0"/>
              <a:t>.</a:t>
            </a:r>
          </a:p>
          <a:p>
            <a:r>
              <a:rPr lang="ru-RU" sz="2000" dirty="0"/>
              <a:t>4.2. Опосредованное интернет-общение. </a:t>
            </a:r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633351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>
                <a:solidFill>
                  <a:srgbClr val="FF0000"/>
                </a:solidFill>
              </a:rPr>
              <a:t>Целевые </a:t>
            </a:r>
            <a:r>
              <a:rPr lang="ru-RU" sz="3100" b="1" dirty="0">
                <a:solidFill>
                  <a:srgbClr val="FF0000"/>
                </a:solidFill>
              </a:rPr>
              <a:t>ориентиры на этапе завершения дошкольного образования: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обладает </a:t>
            </a:r>
            <a:r>
              <a:rPr lang="ru-RU" sz="1600" dirty="0"/>
              <a:t>сформированной мотивацией к школьному обучению;</a:t>
            </a:r>
          </a:p>
          <a:p>
            <a:r>
              <a:rPr lang="ru-RU" sz="1600" dirty="0" smtClean="0"/>
              <a:t>усваивает </a:t>
            </a:r>
            <a:r>
              <a:rPr lang="ru-RU" sz="1600" dirty="0"/>
              <a:t>значения новых слов на основе знаний о предметах и явлениях окружающего мира;</a:t>
            </a:r>
          </a:p>
          <a:p>
            <a:r>
              <a:rPr lang="ru-RU" sz="1600" dirty="0" smtClean="0"/>
              <a:t>умеет </a:t>
            </a:r>
            <a:r>
              <a:rPr lang="ru-RU" sz="1600" dirty="0"/>
              <a:t>подбирать слова с противоположным и сходным значением;</a:t>
            </a:r>
          </a:p>
          <a:p>
            <a:r>
              <a:rPr lang="ru-RU" sz="1600" dirty="0" smtClean="0"/>
              <a:t>правильно </a:t>
            </a:r>
            <a:r>
              <a:rPr lang="ru-RU" sz="1600" dirty="0"/>
              <a:t>употребляет основные грамматические формы слова;</a:t>
            </a:r>
          </a:p>
          <a:p>
            <a:r>
              <a:rPr lang="ru-RU" sz="1600" dirty="0" smtClean="0"/>
              <a:t>составляет </a:t>
            </a:r>
            <a:r>
              <a:rPr lang="ru-RU" sz="1600" dirty="0"/>
              <a:t>различные виды описательных рассказов (описание, повествование, с элементами рассуждения) с соблюдением цельности и связности высказывания, составляет творческие рассказы;</a:t>
            </a:r>
          </a:p>
          <a:p>
            <a:r>
              <a:rPr lang="ru-RU" sz="1600" dirty="0" smtClean="0"/>
              <a:t>владеет </a:t>
            </a:r>
            <a:r>
              <a:rPr lang="ru-RU" sz="1600" dirty="0"/>
              <a:t>простыми формами фонематического анализа, способен осуществлять сложные формы фонематического анализа (с постепенным переводом речевых умений во внутренний план), осуществляет операции фонематического синтеза;</a:t>
            </a:r>
          </a:p>
          <a:p>
            <a:r>
              <a:rPr lang="ru-RU" sz="1600" dirty="0" smtClean="0"/>
              <a:t>правильно </a:t>
            </a:r>
            <a:r>
              <a:rPr lang="ru-RU" sz="1600" dirty="0"/>
              <a:t>произносит звуки (в соответствии с онтогенезом);</a:t>
            </a:r>
          </a:p>
          <a:p>
            <a:r>
              <a:rPr lang="ru-RU" sz="1600" dirty="0" smtClean="0"/>
              <a:t>владеет </a:t>
            </a:r>
            <a:r>
              <a:rPr lang="ru-RU" sz="1600" dirty="0"/>
              <a:t>основными видами продуктивной деятельности, проявляет инициативу и самостоятельность в разных видах деятельности: в игре, общении, конструировании и др.;</a:t>
            </a:r>
          </a:p>
          <a:p>
            <a:r>
              <a:rPr lang="ru-RU" sz="1600" dirty="0"/>
              <a:t>– выбирает род занятий, участников по совместной деятельности, избирательно и устойчиво взаимодействует с детьми;</a:t>
            </a:r>
          </a:p>
          <a:p>
            <a:r>
              <a:rPr lang="ru-RU" sz="1600" dirty="0"/>
              <a:t>– участвует в коллективном создании замысла в игре и на занятиях</a:t>
            </a:r>
            <a:r>
              <a:rPr lang="ru-RU" sz="1600" dirty="0" smtClean="0"/>
              <a:t>;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15484176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C00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FFF00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</TotalTime>
  <Words>951</Words>
  <Application>Microsoft Office PowerPoint</Application>
  <PresentationFormat>Экран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структурное подразделение детский сад «Золотой петушок»  государственного бюджетного общеобразовательного  учреждения Самарской области средней общеобразовательной школы №2 с углубленным изучением  отдельных предметов п.г.т. Усть – Кинельский </vt:lpstr>
      <vt:lpstr>структурное подразделение детский сад «Золотой петушок»  государственного бюджетного общеобразовательного  учреждения Самарской области средней общеобразовательной школы №2 с углубленным изучением  отдельных предметов п.г.т. Усть – Кинельский</vt:lpstr>
      <vt:lpstr>структурное подразделение детский сад «Золотой петушок»  государственного бюджетного общеобразовательного  учреждения Самарской области средней общеобразовательной школы №2 с углубленным изучением  отдельных предметов п.г.т. Усть – Кинельский</vt:lpstr>
      <vt:lpstr>структурное подразделение детский сад «Золотой петушок»  государственного бюджетного общеобразовательного  учреждения Самарской области средней общеобразовательной школы №2 с углубленным изучением  отдельных предметов п.г.т. Усть – Кинельский</vt:lpstr>
      <vt:lpstr>структурное подразделение детский сад «Золотой петушок»  государственного бюджетного общеобразовательного  учреждения Самарской области средней общеобразовательной школы №2 с углубленным изучением  отдельных предметов п.г.т. Усть – Кинельский</vt:lpstr>
      <vt:lpstr>структурное подразделение детский сад «Золотой петушок»  государственного бюджетного общеобразовательного  учреждения Самарской области средней общеобразовательной школы №2 с углубленным изучением  отдельных предметов п.г.т. Усть – Кинельский</vt:lpstr>
      <vt:lpstr>структурное подразделение детский сад «Золотой петушок»  государственного бюджетного общеобразовательного  учреждения Самарской области средней общеобразовательной школы №2 с углубленным изучением  отдельных предметов п.г.т. Усть – Кинельский</vt:lpstr>
      <vt:lpstr>структурное подразделение детский сад «Золотой петушок»  государственного бюджетного общеобразовательного  учреждения Самарской области средней общеобразовательной школы №2 с углубленным изучением  отдельных предметов п.г.т. Усть – Кинельский</vt:lpstr>
      <vt:lpstr>  Целевые ориентиры на этапе завершения дошкольного образования: 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DELL</cp:lastModifiedBy>
  <cp:revision>38</cp:revision>
  <dcterms:created xsi:type="dcterms:W3CDTF">2013-07-29T17:42:42Z</dcterms:created>
  <dcterms:modified xsi:type="dcterms:W3CDTF">2023-10-11T13:34:45Z</dcterms:modified>
</cp:coreProperties>
</file>