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9" r:id="rId3"/>
    <p:sldId id="275" r:id="rId4"/>
    <p:sldId id="276" r:id="rId5"/>
    <p:sldId id="277" r:id="rId6"/>
    <p:sldId id="264" r:id="rId7"/>
    <p:sldId id="265" r:id="rId8"/>
    <p:sldId id="271" r:id="rId9"/>
    <p:sldId id="272" r:id="rId10"/>
    <p:sldId id="279" r:id="rId11"/>
    <p:sldId id="278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56BA5"/>
    <a:srgbClr val="6E558D"/>
    <a:srgbClr val="99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4" d="100"/>
          <a:sy n="74" d="100"/>
        </p:scale>
        <p:origin x="-1266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093A02-D28B-4D41-9756-B65D11236665}" type="datetimeFigureOut">
              <a:rPr lang="ru-RU" smtClean="0"/>
              <a:pPr/>
              <a:t>12.10.2023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EC6CD6-F686-45B0-A374-59621B28CA1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57646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12.10.2023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12.10.2023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12.10.2023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12.10.2023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12.10.2023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12.10.2023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12.10.2023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12.10.2023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12.10.2023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12.10.2023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12.10.2023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12.10.2023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12.10.2023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12.10.2023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12.10.2023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7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5B7319-8752-43DC-9251-6FF6EC4E5500}" type="datetimeFigureOut">
              <a:rPr lang="ru-RU" smtClean="0"/>
              <a:pPr/>
              <a:t>12.10.2023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2" r:id="rId3"/>
    <p:sldLayoutId id="2147483663" r:id="rId4"/>
    <p:sldLayoutId id="2147483650" r:id="rId5"/>
    <p:sldLayoutId id="2147483661" r:id="rId6"/>
    <p:sldLayoutId id="2147483651" r:id="rId7"/>
    <p:sldLayoutId id="2147483652" r:id="rId8"/>
    <p:sldLayoutId id="2147483653" r:id="rId9"/>
    <p:sldLayoutId id="2147483654" r:id="rId10"/>
    <p:sldLayoutId id="2147483655" r:id="rId11"/>
    <p:sldLayoutId id="2147483656" r:id="rId12"/>
    <p:sldLayoutId id="2147483657" r:id="rId13"/>
    <p:sldLayoutId id="2147483658" r:id="rId14"/>
    <p:sldLayoutId id="2147483659" r:id="rId15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mail.yandex.ru/lite/compose?to=doo_zolotoy_petushok_knl@samara.edu.ru" TargetMode="Externa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elenaranko.ucoz.ru/" TargetMode="Externa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755576" y="764704"/>
            <a:ext cx="7704856" cy="187220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6000" i="0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+mn-lt"/>
              <a:ea typeface="+mj-ea"/>
              <a:cs typeface="+mj-cs"/>
            </a:endParaRPr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93204" y="76470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1800" b="1" spc="-5" dirty="0" smtClean="0">
                <a:solidFill>
                  <a:srgbClr val="1F487C"/>
                </a:solidFill>
                <a:latin typeface="Times New Roman"/>
                <a:cs typeface="Times New Roman"/>
              </a:rPr>
              <a:t>структурное</a:t>
            </a:r>
            <a:r>
              <a:rPr lang="ru-RU" sz="1800" b="1" spc="-25" dirty="0" smtClean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lang="ru-RU" sz="1800" b="1" spc="-10" dirty="0">
                <a:solidFill>
                  <a:srgbClr val="1F487C"/>
                </a:solidFill>
                <a:latin typeface="Times New Roman"/>
                <a:cs typeface="Times New Roman"/>
              </a:rPr>
              <a:t>подразделение</a:t>
            </a:r>
            <a:r>
              <a:rPr lang="ru-RU" sz="1800" b="1" spc="15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lang="ru-RU" sz="1800" b="1" dirty="0">
                <a:solidFill>
                  <a:srgbClr val="1F487C"/>
                </a:solidFill>
                <a:latin typeface="Times New Roman"/>
                <a:cs typeface="Times New Roman"/>
              </a:rPr>
              <a:t>детский</a:t>
            </a:r>
            <a:r>
              <a:rPr lang="ru-RU" sz="1800" b="1" spc="-15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lang="ru-RU" sz="1800" b="1" dirty="0">
                <a:solidFill>
                  <a:srgbClr val="1F487C"/>
                </a:solidFill>
                <a:latin typeface="Times New Roman"/>
                <a:cs typeface="Times New Roman"/>
              </a:rPr>
              <a:t>сад</a:t>
            </a:r>
            <a:r>
              <a:rPr lang="ru-RU" sz="1800" b="1" spc="20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lang="ru-RU" sz="1800" b="1" spc="-10" dirty="0" smtClean="0">
                <a:solidFill>
                  <a:srgbClr val="1F487C"/>
                </a:solidFill>
                <a:latin typeface="Times New Roman"/>
                <a:cs typeface="Times New Roman"/>
              </a:rPr>
              <a:t>«Золотой петушок»</a:t>
            </a:r>
            <a:r>
              <a:rPr lang="ru-RU" sz="1800" b="1" spc="-30" dirty="0" smtClean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br>
              <a:rPr lang="ru-RU" sz="1800" b="1" spc="-30" dirty="0" smtClean="0">
                <a:solidFill>
                  <a:srgbClr val="1F487C"/>
                </a:solidFill>
                <a:latin typeface="Times New Roman"/>
                <a:cs typeface="Times New Roman"/>
              </a:rPr>
            </a:br>
            <a:r>
              <a:rPr lang="ru-RU" sz="1800" b="1" spc="-10" dirty="0" smtClean="0">
                <a:solidFill>
                  <a:srgbClr val="1F487C"/>
                </a:solidFill>
                <a:latin typeface="Times New Roman"/>
                <a:cs typeface="Times New Roman"/>
              </a:rPr>
              <a:t>государственного</a:t>
            </a:r>
            <a:r>
              <a:rPr lang="ru-RU" sz="1800" b="1" spc="-5" dirty="0" smtClean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lang="ru-RU" sz="1800" b="1" spc="-15" dirty="0">
                <a:solidFill>
                  <a:srgbClr val="1F487C"/>
                </a:solidFill>
                <a:latin typeface="Times New Roman"/>
                <a:cs typeface="Times New Roman"/>
              </a:rPr>
              <a:t>бюджетного</a:t>
            </a:r>
            <a:r>
              <a:rPr lang="ru-RU" sz="1800" b="1" spc="20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lang="ru-RU" sz="1800" b="1" spc="-10" dirty="0">
                <a:solidFill>
                  <a:srgbClr val="1F487C"/>
                </a:solidFill>
                <a:latin typeface="Times New Roman"/>
                <a:cs typeface="Times New Roman"/>
              </a:rPr>
              <a:t>общеобразовательного </a:t>
            </a:r>
            <a:r>
              <a:rPr lang="ru-RU" sz="1800" b="1" spc="-285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lang="ru-RU" sz="1800" b="1" spc="-5" dirty="0">
                <a:solidFill>
                  <a:srgbClr val="1F487C"/>
                </a:solidFill>
                <a:latin typeface="Times New Roman"/>
                <a:cs typeface="Times New Roman"/>
              </a:rPr>
              <a:t>учреждения</a:t>
            </a:r>
            <a:r>
              <a:rPr lang="ru-RU" sz="1800" b="1" spc="30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lang="ru-RU" sz="1800" b="1" spc="-5" dirty="0">
                <a:solidFill>
                  <a:srgbClr val="1F487C"/>
                </a:solidFill>
                <a:latin typeface="Times New Roman"/>
                <a:cs typeface="Times New Roman"/>
              </a:rPr>
              <a:t>Самарской</a:t>
            </a:r>
            <a:r>
              <a:rPr lang="ru-RU" sz="1800" b="1" spc="-10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lang="ru-RU" sz="1800" b="1" spc="-5" dirty="0">
                <a:solidFill>
                  <a:srgbClr val="1F487C"/>
                </a:solidFill>
                <a:latin typeface="Times New Roman"/>
                <a:cs typeface="Times New Roman"/>
              </a:rPr>
              <a:t>области</a:t>
            </a:r>
            <a:r>
              <a:rPr lang="ru-RU" sz="1800" b="1" spc="5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lang="ru-RU" sz="1800" b="1" spc="-5" dirty="0">
                <a:solidFill>
                  <a:srgbClr val="1F487C"/>
                </a:solidFill>
                <a:latin typeface="Times New Roman"/>
                <a:cs typeface="Times New Roman"/>
              </a:rPr>
              <a:t>средней</a:t>
            </a:r>
            <a:r>
              <a:rPr lang="ru-RU" sz="1800" b="1" spc="10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lang="ru-RU" sz="1800" b="1" spc="-10" dirty="0">
                <a:solidFill>
                  <a:srgbClr val="1F487C"/>
                </a:solidFill>
                <a:latin typeface="Times New Roman"/>
                <a:cs typeface="Times New Roman"/>
              </a:rPr>
              <a:t>общеобразовательной</a:t>
            </a:r>
            <a:r>
              <a:rPr lang="ru-RU" sz="1800" b="1" spc="40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lang="ru-RU" sz="1800" b="1" spc="-15" dirty="0">
                <a:solidFill>
                  <a:srgbClr val="1F487C"/>
                </a:solidFill>
                <a:latin typeface="Times New Roman"/>
                <a:cs typeface="Times New Roman"/>
              </a:rPr>
              <a:t>школы</a:t>
            </a:r>
            <a:r>
              <a:rPr lang="ru-RU" sz="1800" b="1" spc="20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lang="ru-RU" sz="1800" b="1" spc="-5" dirty="0">
                <a:solidFill>
                  <a:srgbClr val="1F487C"/>
                </a:solidFill>
                <a:latin typeface="Times New Roman"/>
                <a:cs typeface="Times New Roman"/>
              </a:rPr>
              <a:t>№</a:t>
            </a:r>
            <a:r>
              <a:rPr lang="ru-RU" sz="1800" b="1" spc="-5" dirty="0" smtClean="0">
                <a:solidFill>
                  <a:srgbClr val="1F487C"/>
                </a:solidFill>
                <a:latin typeface="Times New Roman"/>
                <a:cs typeface="Times New Roman"/>
              </a:rPr>
              <a:t>2 </a:t>
            </a:r>
            <a:r>
              <a:rPr lang="ru-RU" sz="1800" b="1" dirty="0" smtClean="0">
                <a:solidFill>
                  <a:srgbClr val="1F487C"/>
                </a:solidFill>
                <a:latin typeface="Times New Roman"/>
                <a:cs typeface="Times New Roman"/>
              </a:rPr>
              <a:t>с </a:t>
            </a:r>
            <a:r>
              <a:rPr lang="ru-RU" sz="1800" b="1" spc="-15" dirty="0">
                <a:solidFill>
                  <a:srgbClr val="1F487C"/>
                </a:solidFill>
                <a:latin typeface="Times New Roman"/>
                <a:cs typeface="Times New Roman"/>
              </a:rPr>
              <a:t>углубленным</a:t>
            </a:r>
            <a:r>
              <a:rPr lang="ru-RU" sz="1800" b="1" spc="-5" dirty="0">
                <a:solidFill>
                  <a:srgbClr val="1F487C"/>
                </a:solidFill>
                <a:latin typeface="Times New Roman"/>
                <a:cs typeface="Times New Roman"/>
              </a:rPr>
              <a:t> изучением </a:t>
            </a:r>
            <a:r>
              <a:rPr lang="ru-RU" sz="1800" b="1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lang="ru-RU" sz="1800" b="1" spc="-5" dirty="0">
                <a:solidFill>
                  <a:srgbClr val="1F487C"/>
                </a:solidFill>
                <a:latin typeface="Times New Roman"/>
                <a:cs typeface="Times New Roman"/>
              </a:rPr>
              <a:t>отдельных</a:t>
            </a:r>
            <a:r>
              <a:rPr lang="ru-RU" sz="1800" b="1" spc="-20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lang="ru-RU" sz="1800" b="1" spc="-10" dirty="0">
                <a:solidFill>
                  <a:srgbClr val="1F487C"/>
                </a:solidFill>
                <a:latin typeface="Times New Roman"/>
                <a:cs typeface="Times New Roman"/>
              </a:rPr>
              <a:t>предметов</a:t>
            </a:r>
            <a:r>
              <a:rPr lang="ru-RU" sz="1800" b="1" spc="-20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lang="ru-RU" sz="1800" b="1" spc="-35" dirty="0" err="1">
                <a:solidFill>
                  <a:srgbClr val="1F487C"/>
                </a:solidFill>
                <a:latin typeface="Times New Roman"/>
                <a:cs typeface="Times New Roman"/>
              </a:rPr>
              <a:t>п.г.т</a:t>
            </a:r>
            <a:r>
              <a:rPr lang="ru-RU" sz="1800" b="1" spc="-35" dirty="0">
                <a:solidFill>
                  <a:srgbClr val="1F487C"/>
                </a:solidFill>
                <a:latin typeface="Times New Roman"/>
                <a:cs typeface="Times New Roman"/>
              </a:rPr>
              <a:t>.</a:t>
            </a:r>
            <a:r>
              <a:rPr lang="ru-RU" sz="1800" b="1" spc="-25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lang="ru-RU" sz="1800" b="1" spc="-35" dirty="0">
                <a:solidFill>
                  <a:srgbClr val="1F487C"/>
                </a:solidFill>
                <a:latin typeface="Times New Roman"/>
                <a:cs typeface="Times New Roman"/>
              </a:rPr>
              <a:t>Усть</a:t>
            </a:r>
            <a:r>
              <a:rPr lang="ru-RU" sz="1800" b="1" dirty="0">
                <a:solidFill>
                  <a:srgbClr val="1F487C"/>
                </a:solidFill>
                <a:latin typeface="Times New Roman"/>
                <a:cs typeface="Times New Roman"/>
              </a:rPr>
              <a:t> – </a:t>
            </a:r>
            <a:r>
              <a:rPr lang="ru-RU" sz="1800" b="1" spc="-5" dirty="0">
                <a:solidFill>
                  <a:srgbClr val="1F487C"/>
                </a:solidFill>
                <a:latin typeface="Times New Roman"/>
                <a:cs typeface="Times New Roman"/>
              </a:rPr>
              <a:t>Кинельский</a:t>
            </a:r>
            <a:r>
              <a:rPr lang="ru-RU" dirty="0">
                <a:latin typeface="Times New Roman"/>
                <a:cs typeface="Times New Roman"/>
              </a:rPr>
              <a:t/>
            </a:r>
            <a:br>
              <a:rPr lang="ru-RU" dirty="0">
                <a:latin typeface="Times New Roman"/>
                <a:cs typeface="Times New Roman"/>
              </a:rPr>
            </a:br>
            <a:endParaRPr lang="ru-RU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1259632" y="2060848"/>
            <a:ext cx="6696744" cy="39087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КРАТКАЯ ПРЕЗЕНТАЦИЯ</a:t>
            </a:r>
          </a:p>
          <a:p>
            <a:pPr algn="ctr"/>
            <a:r>
              <a:rPr lang="ru-RU" sz="2000" b="1" dirty="0" smtClean="0">
                <a:solidFill>
                  <a:srgbClr val="002060"/>
                </a:solidFill>
              </a:rPr>
              <a:t>Адаптированная образовательная программа дошкольного образования для обучающихся с тяжелыми нарушениями речи </a:t>
            </a:r>
            <a:endParaRPr lang="ru-RU" sz="2000" b="1" dirty="0">
              <a:solidFill>
                <a:srgbClr val="002060"/>
              </a:solidFill>
            </a:endParaRPr>
          </a:p>
          <a:p>
            <a:pPr algn="ctr"/>
            <a:r>
              <a:rPr lang="ru-RU" sz="2000" b="1" dirty="0" smtClean="0">
                <a:solidFill>
                  <a:srgbClr val="002060"/>
                </a:solidFill>
              </a:rPr>
              <a:t>структурного подразделения детского сада «Золотой петушок» государственного бюджетного общеобразовательного учреждения Самарской области средней общеобразовательной школы  №2 с углубленным изучением отдельных предметов </a:t>
            </a:r>
          </a:p>
          <a:p>
            <a:pPr algn="ctr"/>
            <a:r>
              <a:rPr lang="ru-RU" sz="2000" b="1" dirty="0" err="1" smtClean="0">
                <a:solidFill>
                  <a:srgbClr val="002060"/>
                </a:solidFill>
              </a:rPr>
              <a:t>п.г.т</a:t>
            </a:r>
            <a:r>
              <a:rPr lang="ru-RU" sz="2000" b="1" dirty="0" smtClean="0">
                <a:solidFill>
                  <a:srgbClr val="002060"/>
                </a:solidFill>
              </a:rPr>
              <a:t>. Усть-Кинельский                                                                                                         городского округа Кинель Самарской области                                          на 2023-2024 учебный год</a:t>
            </a:r>
            <a:endParaRPr lang="ru-RU" sz="20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332656"/>
            <a:ext cx="8229600" cy="5904656"/>
          </a:xfrm>
        </p:spPr>
        <p:txBody>
          <a:bodyPr>
            <a:normAutofit fontScale="85000" lnSpcReduction="10000"/>
          </a:bodyPr>
          <a:lstStyle/>
          <a:p>
            <a:pPr marL="0" indent="0" algn="ctr">
              <a:lnSpc>
                <a:spcPct val="120000"/>
              </a:lnSpc>
              <a:buNone/>
            </a:pPr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20000"/>
              </a:lnSpc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Директор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ГБОУ СОШ №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п.г.т.Усть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-Кинельский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Плотников Юрий Алексеевич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20000"/>
              </a:lnSpc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Ст. воспитатель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СП: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Левачева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Вера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Семеновна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20000"/>
              </a:lnSpc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446442, Самарская область, г. Кинель</a:t>
            </a:r>
            <a:r>
              <a:rPr lang="ru-RU" b="1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endParaRPr lang="ru-RU" b="1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20000"/>
              </a:lnSpc>
              <a:buNone/>
            </a:pPr>
            <a:r>
              <a:rPr lang="ru-RU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п.г.т.Усть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-Кинельский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  </a:t>
            </a:r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20000"/>
              </a:lnSpc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ул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Селекционная, 18-А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20000"/>
              </a:lnSpc>
              <a:buNone/>
            </a:pP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Тел.факс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8(84663) 46-3-56                                               </a:t>
            </a:r>
          </a:p>
          <a:p>
            <a:pPr marL="0" indent="0" algn="ctr">
              <a:lnSpc>
                <a:spcPct val="120000"/>
              </a:lnSpc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E-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mail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 </a:t>
            </a:r>
            <a:r>
              <a:rPr lang="ru-RU" b="1" dirty="0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doo_zolotoy_petushok_knl@samara.edu.ru</a:t>
            </a:r>
            <a:r>
              <a:rPr lang="ru-RU" dirty="0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20000"/>
              </a:lnSpc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Сайт: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petuschok.minobr63.ru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692921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50086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4427984" y="6053634"/>
            <a:ext cx="549698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200" b="1" i="1" dirty="0" smtClean="0">
              <a:latin typeface="Times New Roman" pitchFamily="18" charset="0"/>
              <a:cs typeface="Arial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120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Сайт:</a:t>
            </a:r>
            <a:r>
              <a:rPr kumimoji="0" lang="ru-RU" sz="1200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 </a:t>
            </a:r>
            <a:r>
              <a:rPr lang="en-US" sz="1200" i="1" dirty="0" smtClean="0">
                <a:latin typeface="Times New Roman" pitchFamily="18" charset="0"/>
                <a:cs typeface="Arial" pitchFamily="34" charset="0"/>
                <a:hlinkClick r:id="rId2"/>
              </a:rPr>
              <a:t>http://elenaranko.ucoz.ru/</a:t>
            </a:r>
            <a:r>
              <a:rPr lang="ru-RU" sz="1200" i="1" dirty="0" smtClean="0">
                <a:latin typeface="Times New Roman" pitchFamily="18" charset="0"/>
                <a:cs typeface="Arial" pitchFamily="34" charset="0"/>
              </a:rPr>
              <a:t>   </a:t>
            </a:r>
            <a:endParaRPr kumimoji="0" lang="ru-RU" sz="120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pitchFamily="34" charset="0"/>
            </a:endParaRPr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/>
          <a:lstStyle/>
          <a:p>
            <a:r>
              <a:rPr lang="ru-RU" sz="1600" b="1" spc="-5" dirty="0">
                <a:solidFill>
                  <a:srgbClr val="1F487C"/>
                </a:solidFill>
                <a:latin typeface="Times New Roman"/>
                <a:cs typeface="Times New Roman"/>
              </a:rPr>
              <a:t>структурное</a:t>
            </a:r>
            <a:r>
              <a:rPr lang="ru-RU" sz="1600" b="1" spc="-25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lang="ru-RU" sz="1600" b="1" spc="-10" dirty="0">
                <a:solidFill>
                  <a:srgbClr val="1F487C"/>
                </a:solidFill>
                <a:latin typeface="Times New Roman"/>
                <a:cs typeface="Times New Roman"/>
              </a:rPr>
              <a:t>подразделение</a:t>
            </a:r>
            <a:r>
              <a:rPr lang="ru-RU" sz="1600" b="1" spc="15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lang="ru-RU" sz="1600" b="1" dirty="0">
                <a:solidFill>
                  <a:srgbClr val="1F487C"/>
                </a:solidFill>
                <a:latin typeface="Times New Roman"/>
                <a:cs typeface="Times New Roman"/>
              </a:rPr>
              <a:t>детский</a:t>
            </a:r>
            <a:r>
              <a:rPr lang="ru-RU" sz="1600" b="1" spc="-15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lang="ru-RU" sz="1600" b="1" dirty="0">
                <a:solidFill>
                  <a:srgbClr val="1F487C"/>
                </a:solidFill>
                <a:latin typeface="Times New Roman"/>
                <a:cs typeface="Times New Roman"/>
              </a:rPr>
              <a:t>сад</a:t>
            </a:r>
            <a:r>
              <a:rPr lang="ru-RU" sz="1600" b="1" spc="20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lang="ru-RU" sz="1600" b="1" spc="-10" dirty="0">
                <a:solidFill>
                  <a:srgbClr val="1F487C"/>
                </a:solidFill>
                <a:latin typeface="Times New Roman"/>
                <a:cs typeface="Times New Roman"/>
              </a:rPr>
              <a:t>«Золотой петушок»</a:t>
            </a:r>
            <a:r>
              <a:rPr lang="ru-RU" sz="1600" b="1" spc="-30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br>
              <a:rPr lang="ru-RU" sz="1600" b="1" spc="-30" dirty="0">
                <a:solidFill>
                  <a:srgbClr val="1F487C"/>
                </a:solidFill>
                <a:latin typeface="Times New Roman"/>
                <a:cs typeface="Times New Roman"/>
              </a:rPr>
            </a:br>
            <a:r>
              <a:rPr lang="ru-RU" sz="1600" b="1" spc="-10" dirty="0">
                <a:solidFill>
                  <a:srgbClr val="1F487C"/>
                </a:solidFill>
                <a:latin typeface="Times New Roman"/>
                <a:cs typeface="Times New Roman"/>
              </a:rPr>
              <a:t>государственного</a:t>
            </a:r>
            <a:r>
              <a:rPr lang="ru-RU" sz="1600" b="1" spc="-5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lang="ru-RU" sz="1600" b="1" spc="-15" dirty="0">
                <a:solidFill>
                  <a:srgbClr val="1F487C"/>
                </a:solidFill>
                <a:latin typeface="Times New Roman"/>
                <a:cs typeface="Times New Roman"/>
              </a:rPr>
              <a:t>бюджетного</a:t>
            </a:r>
            <a:r>
              <a:rPr lang="ru-RU" sz="1600" b="1" spc="20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lang="ru-RU" sz="1600" b="1" spc="-10" dirty="0">
                <a:solidFill>
                  <a:srgbClr val="1F487C"/>
                </a:solidFill>
                <a:latin typeface="Times New Roman"/>
                <a:cs typeface="Times New Roman"/>
              </a:rPr>
              <a:t>общеобразовательного </a:t>
            </a:r>
            <a:r>
              <a:rPr lang="ru-RU" sz="1600" b="1" spc="-285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lang="ru-RU" sz="1600" b="1" spc="-5" dirty="0">
                <a:solidFill>
                  <a:srgbClr val="1F487C"/>
                </a:solidFill>
                <a:latin typeface="Times New Roman"/>
                <a:cs typeface="Times New Roman"/>
              </a:rPr>
              <a:t>учреждения</a:t>
            </a:r>
            <a:r>
              <a:rPr lang="ru-RU" sz="1600" b="1" spc="30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lang="ru-RU" sz="1600" b="1" spc="-5" dirty="0">
                <a:solidFill>
                  <a:srgbClr val="1F487C"/>
                </a:solidFill>
                <a:latin typeface="Times New Roman"/>
                <a:cs typeface="Times New Roman"/>
              </a:rPr>
              <a:t>Самарской</a:t>
            </a:r>
            <a:r>
              <a:rPr lang="ru-RU" sz="1600" b="1" spc="-10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lang="ru-RU" sz="1600" b="1" spc="-5" dirty="0">
                <a:solidFill>
                  <a:srgbClr val="1F487C"/>
                </a:solidFill>
                <a:latin typeface="Times New Roman"/>
                <a:cs typeface="Times New Roman"/>
              </a:rPr>
              <a:t>области</a:t>
            </a:r>
            <a:r>
              <a:rPr lang="ru-RU" sz="1600" b="1" spc="5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lang="ru-RU" sz="1600" b="1" spc="-5" dirty="0">
                <a:solidFill>
                  <a:srgbClr val="1F487C"/>
                </a:solidFill>
                <a:latin typeface="Times New Roman"/>
                <a:cs typeface="Times New Roman"/>
              </a:rPr>
              <a:t>средней</a:t>
            </a:r>
            <a:r>
              <a:rPr lang="ru-RU" sz="1600" b="1" spc="10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lang="ru-RU" sz="1600" b="1" spc="-10" dirty="0">
                <a:solidFill>
                  <a:srgbClr val="1F487C"/>
                </a:solidFill>
                <a:latin typeface="Times New Roman"/>
                <a:cs typeface="Times New Roman"/>
              </a:rPr>
              <a:t>общеобразовательной</a:t>
            </a:r>
            <a:r>
              <a:rPr lang="ru-RU" sz="1600" b="1" spc="40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lang="ru-RU" sz="1600" b="1" spc="-15" dirty="0">
                <a:solidFill>
                  <a:srgbClr val="1F487C"/>
                </a:solidFill>
                <a:latin typeface="Times New Roman"/>
                <a:cs typeface="Times New Roman"/>
              </a:rPr>
              <a:t>школы</a:t>
            </a:r>
            <a:r>
              <a:rPr lang="ru-RU" sz="1600" b="1" spc="20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lang="ru-RU" sz="1600" b="1" spc="-5" dirty="0">
                <a:solidFill>
                  <a:srgbClr val="1F487C"/>
                </a:solidFill>
                <a:latin typeface="Times New Roman"/>
                <a:cs typeface="Times New Roman"/>
              </a:rPr>
              <a:t>№2 </a:t>
            </a:r>
            <a:r>
              <a:rPr lang="ru-RU" sz="1600" b="1" dirty="0">
                <a:solidFill>
                  <a:srgbClr val="1F487C"/>
                </a:solidFill>
                <a:latin typeface="Times New Roman"/>
                <a:cs typeface="Times New Roman"/>
              </a:rPr>
              <a:t>с </a:t>
            </a:r>
            <a:r>
              <a:rPr lang="ru-RU" sz="1600" b="1" spc="-15" dirty="0">
                <a:solidFill>
                  <a:srgbClr val="1F487C"/>
                </a:solidFill>
                <a:latin typeface="Times New Roman"/>
                <a:cs typeface="Times New Roman"/>
              </a:rPr>
              <a:t>углубленным</a:t>
            </a:r>
            <a:r>
              <a:rPr lang="ru-RU" sz="1600" b="1" spc="-5" dirty="0">
                <a:solidFill>
                  <a:srgbClr val="1F487C"/>
                </a:solidFill>
                <a:latin typeface="Times New Roman"/>
                <a:cs typeface="Times New Roman"/>
              </a:rPr>
              <a:t> изучением </a:t>
            </a:r>
            <a:r>
              <a:rPr lang="ru-RU" sz="1600" b="1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lang="ru-RU" sz="1600" b="1" spc="-5" dirty="0">
                <a:solidFill>
                  <a:srgbClr val="1F487C"/>
                </a:solidFill>
                <a:latin typeface="Times New Roman"/>
                <a:cs typeface="Times New Roman"/>
              </a:rPr>
              <a:t>отдельных</a:t>
            </a:r>
            <a:r>
              <a:rPr lang="ru-RU" sz="1600" b="1" spc="-20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lang="ru-RU" sz="1600" b="1" spc="-10" dirty="0">
                <a:solidFill>
                  <a:srgbClr val="1F487C"/>
                </a:solidFill>
                <a:latin typeface="Times New Roman"/>
                <a:cs typeface="Times New Roman"/>
              </a:rPr>
              <a:t>предметов</a:t>
            </a:r>
            <a:r>
              <a:rPr lang="ru-RU" sz="1600" b="1" spc="-20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lang="ru-RU" sz="1600" b="1" spc="-35" dirty="0" err="1">
                <a:solidFill>
                  <a:srgbClr val="1F487C"/>
                </a:solidFill>
                <a:latin typeface="Times New Roman"/>
                <a:cs typeface="Times New Roman"/>
              </a:rPr>
              <a:t>п.г.т</a:t>
            </a:r>
            <a:r>
              <a:rPr lang="ru-RU" sz="1600" b="1" spc="-35" dirty="0">
                <a:solidFill>
                  <a:srgbClr val="1F487C"/>
                </a:solidFill>
                <a:latin typeface="Times New Roman"/>
                <a:cs typeface="Times New Roman"/>
              </a:rPr>
              <a:t>.</a:t>
            </a:r>
            <a:r>
              <a:rPr lang="ru-RU" sz="1600" b="1" spc="-25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lang="ru-RU" sz="1600" b="1" spc="-35" dirty="0">
                <a:solidFill>
                  <a:srgbClr val="1F487C"/>
                </a:solidFill>
                <a:latin typeface="Times New Roman"/>
                <a:cs typeface="Times New Roman"/>
              </a:rPr>
              <a:t>Усть</a:t>
            </a:r>
            <a:r>
              <a:rPr lang="ru-RU" sz="1600" b="1" dirty="0">
                <a:solidFill>
                  <a:srgbClr val="1F487C"/>
                </a:solidFill>
                <a:latin typeface="Times New Roman"/>
                <a:cs typeface="Times New Roman"/>
              </a:rPr>
              <a:t> – </a:t>
            </a:r>
            <a:r>
              <a:rPr lang="ru-RU" sz="1600" b="1" spc="-5" dirty="0">
                <a:solidFill>
                  <a:srgbClr val="1F487C"/>
                </a:solidFill>
                <a:latin typeface="Times New Roman"/>
                <a:cs typeface="Times New Roman"/>
              </a:rPr>
              <a:t>Кинельский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827584" y="1600200"/>
            <a:ext cx="7560840" cy="45259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800" b="1" dirty="0" smtClean="0">
                <a:solidFill>
                  <a:srgbClr val="FF0000"/>
                </a:solidFill>
              </a:rPr>
              <a:t> </a:t>
            </a:r>
            <a:endParaRPr lang="ru-RU" sz="2400" b="1" dirty="0" smtClean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r>
              <a:rPr lang="ru-RU" sz="2400" b="1" dirty="0" smtClean="0">
                <a:solidFill>
                  <a:srgbClr val="FF0000"/>
                </a:solidFill>
              </a:rPr>
              <a:t>Цель Программы</a:t>
            </a:r>
            <a:r>
              <a:rPr lang="ru-RU" sz="2400" dirty="0" smtClean="0"/>
              <a:t>: </a:t>
            </a:r>
            <a:r>
              <a:rPr lang="ru-RU" sz="2400" dirty="0"/>
              <a:t>обеспечение условий для дошкольного образования, определяемых общими и особыми потребностями обучающегося раннего и дошкольного возраста с ТНР, индивидуальными особенностями его развития и состояния здоровья.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/>
          <a:lstStyle/>
          <a:p>
            <a:r>
              <a:rPr lang="ru-RU" sz="1600" b="1" spc="-5" dirty="0">
                <a:solidFill>
                  <a:srgbClr val="1F487C"/>
                </a:solidFill>
                <a:latin typeface="Times New Roman"/>
                <a:cs typeface="Times New Roman"/>
              </a:rPr>
              <a:t>структурное</a:t>
            </a:r>
            <a:r>
              <a:rPr lang="ru-RU" sz="1600" b="1" spc="-25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lang="ru-RU" sz="1600" b="1" spc="-10" dirty="0">
                <a:solidFill>
                  <a:srgbClr val="1F487C"/>
                </a:solidFill>
                <a:latin typeface="Times New Roman"/>
                <a:cs typeface="Times New Roman"/>
              </a:rPr>
              <a:t>подразделение</a:t>
            </a:r>
            <a:r>
              <a:rPr lang="ru-RU" sz="1600" b="1" spc="15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lang="ru-RU" sz="1600" b="1" dirty="0">
                <a:solidFill>
                  <a:srgbClr val="1F487C"/>
                </a:solidFill>
                <a:latin typeface="Times New Roman"/>
                <a:cs typeface="Times New Roman"/>
              </a:rPr>
              <a:t>детский</a:t>
            </a:r>
            <a:r>
              <a:rPr lang="ru-RU" sz="1600" b="1" spc="-15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lang="ru-RU" sz="1600" b="1" dirty="0">
                <a:solidFill>
                  <a:srgbClr val="1F487C"/>
                </a:solidFill>
                <a:latin typeface="Times New Roman"/>
                <a:cs typeface="Times New Roman"/>
              </a:rPr>
              <a:t>сад</a:t>
            </a:r>
            <a:r>
              <a:rPr lang="ru-RU" sz="1600" b="1" spc="20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lang="ru-RU" sz="1600" b="1" spc="-10" dirty="0">
                <a:solidFill>
                  <a:srgbClr val="1F487C"/>
                </a:solidFill>
                <a:latin typeface="Times New Roman"/>
                <a:cs typeface="Times New Roman"/>
              </a:rPr>
              <a:t>«Золотой петушок»</a:t>
            </a:r>
            <a:r>
              <a:rPr lang="ru-RU" sz="1600" b="1" spc="-30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br>
              <a:rPr lang="ru-RU" sz="1600" b="1" spc="-30" dirty="0">
                <a:solidFill>
                  <a:srgbClr val="1F487C"/>
                </a:solidFill>
                <a:latin typeface="Times New Roman"/>
                <a:cs typeface="Times New Roman"/>
              </a:rPr>
            </a:br>
            <a:r>
              <a:rPr lang="ru-RU" sz="1600" b="1" spc="-10" dirty="0">
                <a:solidFill>
                  <a:srgbClr val="1F487C"/>
                </a:solidFill>
                <a:latin typeface="Times New Roman"/>
                <a:cs typeface="Times New Roman"/>
              </a:rPr>
              <a:t>государственного</a:t>
            </a:r>
            <a:r>
              <a:rPr lang="ru-RU" sz="1600" b="1" spc="-5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lang="ru-RU" sz="1600" b="1" spc="-15" dirty="0">
                <a:solidFill>
                  <a:srgbClr val="1F487C"/>
                </a:solidFill>
                <a:latin typeface="Times New Roman"/>
                <a:cs typeface="Times New Roman"/>
              </a:rPr>
              <a:t>бюджетного</a:t>
            </a:r>
            <a:r>
              <a:rPr lang="ru-RU" sz="1600" b="1" spc="20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lang="ru-RU" sz="1600" b="1" spc="-10" dirty="0">
                <a:solidFill>
                  <a:srgbClr val="1F487C"/>
                </a:solidFill>
                <a:latin typeface="Times New Roman"/>
                <a:cs typeface="Times New Roman"/>
              </a:rPr>
              <a:t>общеобразовательного </a:t>
            </a:r>
            <a:r>
              <a:rPr lang="ru-RU" sz="1600" b="1" spc="-285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lang="ru-RU" sz="1600" b="1" spc="-5" dirty="0">
                <a:solidFill>
                  <a:srgbClr val="1F487C"/>
                </a:solidFill>
                <a:latin typeface="Times New Roman"/>
                <a:cs typeface="Times New Roman"/>
              </a:rPr>
              <a:t>учреждения</a:t>
            </a:r>
            <a:r>
              <a:rPr lang="ru-RU" sz="1600" b="1" spc="30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lang="ru-RU" sz="1600" b="1" spc="-5" dirty="0">
                <a:solidFill>
                  <a:srgbClr val="1F487C"/>
                </a:solidFill>
                <a:latin typeface="Times New Roman"/>
                <a:cs typeface="Times New Roman"/>
              </a:rPr>
              <a:t>Самарской</a:t>
            </a:r>
            <a:r>
              <a:rPr lang="ru-RU" sz="1600" b="1" spc="-10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lang="ru-RU" sz="1600" b="1" spc="-5" dirty="0">
                <a:solidFill>
                  <a:srgbClr val="1F487C"/>
                </a:solidFill>
                <a:latin typeface="Times New Roman"/>
                <a:cs typeface="Times New Roman"/>
              </a:rPr>
              <a:t>области</a:t>
            </a:r>
            <a:r>
              <a:rPr lang="ru-RU" sz="1600" b="1" spc="5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lang="ru-RU" sz="1600" b="1" spc="-5" dirty="0">
                <a:solidFill>
                  <a:srgbClr val="1F487C"/>
                </a:solidFill>
                <a:latin typeface="Times New Roman"/>
                <a:cs typeface="Times New Roman"/>
              </a:rPr>
              <a:t>средней</a:t>
            </a:r>
            <a:r>
              <a:rPr lang="ru-RU" sz="1600" b="1" spc="10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lang="ru-RU" sz="1600" b="1" spc="-10" dirty="0">
                <a:solidFill>
                  <a:srgbClr val="1F487C"/>
                </a:solidFill>
                <a:latin typeface="Times New Roman"/>
                <a:cs typeface="Times New Roman"/>
              </a:rPr>
              <a:t>общеобразовательной</a:t>
            </a:r>
            <a:r>
              <a:rPr lang="ru-RU" sz="1600" b="1" spc="40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lang="ru-RU" sz="1600" b="1" spc="-15" dirty="0">
                <a:solidFill>
                  <a:srgbClr val="1F487C"/>
                </a:solidFill>
                <a:latin typeface="Times New Roman"/>
                <a:cs typeface="Times New Roman"/>
              </a:rPr>
              <a:t>школы</a:t>
            </a:r>
            <a:r>
              <a:rPr lang="ru-RU" sz="1600" b="1" spc="20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lang="ru-RU" sz="1600" b="1" spc="-5" dirty="0">
                <a:solidFill>
                  <a:srgbClr val="1F487C"/>
                </a:solidFill>
                <a:latin typeface="Times New Roman"/>
                <a:cs typeface="Times New Roman"/>
              </a:rPr>
              <a:t>№2 </a:t>
            </a:r>
            <a:r>
              <a:rPr lang="ru-RU" sz="1600" b="1" dirty="0">
                <a:solidFill>
                  <a:srgbClr val="1F487C"/>
                </a:solidFill>
                <a:latin typeface="Times New Roman"/>
                <a:cs typeface="Times New Roman"/>
              </a:rPr>
              <a:t>с </a:t>
            </a:r>
            <a:r>
              <a:rPr lang="ru-RU" sz="1600" b="1" spc="-15" dirty="0">
                <a:solidFill>
                  <a:srgbClr val="1F487C"/>
                </a:solidFill>
                <a:latin typeface="Times New Roman"/>
                <a:cs typeface="Times New Roman"/>
              </a:rPr>
              <a:t>углубленным</a:t>
            </a:r>
            <a:r>
              <a:rPr lang="ru-RU" sz="1600" b="1" spc="-5" dirty="0">
                <a:solidFill>
                  <a:srgbClr val="1F487C"/>
                </a:solidFill>
                <a:latin typeface="Times New Roman"/>
                <a:cs typeface="Times New Roman"/>
              </a:rPr>
              <a:t> изучением </a:t>
            </a:r>
            <a:r>
              <a:rPr lang="ru-RU" sz="1600" b="1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lang="ru-RU" sz="1600" b="1" spc="-5" dirty="0">
                <a:solidFill>
                  <a:srgbClr val="1F487C"/>
                </a:solidFill>
                <a:latin typeface="Times New Roman"/>
                <a:cs typeface="Times New Roman"/>
              </a:rPr>
              <a:t>отдельных</a:t>
            </a:r>
            <a:r>
              <a:rPr lang="ru-RU" sz="1600" b="1" spc="-20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lang="ru-RU" sz="1600" b="1" spc="-10" dirty="0">
                <a:solidFill>
                  <a:srgbClr val="1F487C"/>
                </a:solidFill>
                <a:latin typeface="Times New Roman"/>
                <a:cs typeface="Times New Roman"/>
              </a:rPr>
              <a:t>предметов</a:t>
            </a:r>
            <a:r>
              <a:rPr lang="ru-RU" sz="1600" b="1" spc="-20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lang="ru-RU" sz="1600" b="1" spc="-35" dirty="0" err="1">
                <a:solidFill>
                  <a:srgbClr val="1F487C"/>
                </a:solidFill>
                <a:latin typeface="Times New Roman"/>
                <a:cs typeface="Times New Roman"/>
              </a:rPr>
              <a:t>п.г.т</a:t>
            </a:r>
            <a:r>
              <a:rPr lang="ru-RU" sz="1600" b="1" spc="-35" dirty="0">
                <a:solidFill>
                  <a:srgbClr val="1F487C"/>
                </a:solidFill>
                <a:latin typeface="Times New Roman"/>
                <a:cs typeface="Times New Roman"/>
              </a:rPr>
              <a:t>.</a:t>
            </a:r>
            <a:r>
              <a:rPr lang="ru-RU" sz="1600" b="1" spc="-25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lang="ru-RU" sz="1600" b="1" spc="-35" dirty="0">
                <a:solidFill>
                  <a:srgbClr val="1F487C"/>
                </a:solidFill>
                <a:latin typeface="Times New Roman"/>
                <a:cs typeface="Times New Roman"/>
              </a:rPr>
              <a:t>Усть</a:t>
            </a:r>
            <a:r>
              <a:rPr lang="ru-RU" sz="1600" b="1" dirty="0">
                <a:solidFill>
                  <a:srgbClr val="1F487C"/>
                </a:solidFill>
                <a:latin typeface="Times New Roman"/>
                <a:cs typeface="Times New Roman"/>
              </a:rPr>
              <a:t> – </a:t>
            </a:r>
            <a:r>
              <a:rPr lang="ru-RU" sz="1600" b="1" spc="-5" dirty="0">
                <a:solidFill>
                  <a:srgbClr val="1F487C"/>
                </a:solidFill>
                <a:latin typeface="Times New Roman"/>
                <a:cs typeface="Times New Roman"/>
              </a:rPr>
              <a:t>Кинельский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ru-RU" sz="7200" b="1" dirty="0">
                <a:solidFill>
                  <a:srgbClr val="FF0000"/>
                </a:solidFill>
              </a:rPr>
              <a:t>Доступное и качественное образование детей дошкольного возраста с ТНР достигается через решение следующих задач:</a:t>
            </a:r>
          </a:p>
          <a:p>
            <a:pPr marL="0" indent="0" algn="just"/>
            <a:r>
              <a:rPr lang="ru-RU" sz="5600" dirty="0"/>
              <a:t>коррекция недостатков психофизического развития обучающихся с ТНР;</a:t>
            </a:r>
          </a:p>
          <a:p>
            <a:pPr marL="0" indent="0" algn="just"/>
            <a:r>
              <a:rPr lang="ru-RU" sz="5600" dirty="0"/>
              <a:t>охрана и укрепление физического и психического здоровья обучающихся с ТНР, в том числе их эмоционального благополучия;</a:t>
            </a:r>
          </a:p>
          <a:p>
            <a:pPr marL="0" indent="0" algn="just"/>
            <a:r>
              <a:rPr lang="ru-RU" sz="5600" dirty="0"/>
              <a:t>обеспечение равных возможностей для полноценного развития ребенка с ТНР в период дошкольного образования независимо от места проживания, пола, нации, языка, социального статуса;</a:t>
            </a:r>
          </a:p>
          <a:p>
            <a:pPr marL="0" indent="0" algn="just"/>
            <a:r>
              <a:rPr lang="ru-RU" sz="5600" dirty="0"/>
              <a:t>создание благоприятных условий развития в соответствии с их возрастными, психофизическими и индивидуальными особенностями, развитие способностей и творческого потенциала каждого ребенка с ТНР как субъекта отношений с педагогическим работником, родителями (законными представителями), другими детьми;</a:t>
            </a:r>
          </a:p>
          <a:p>
            <a:pPr marL="0" indent="0" algn="just"/>
            <a:r>
              <a:rPr lang="ru-RU" sz="5600" dirty="0"/>
              <a:t>объединение обучения и воспитания в целостный образовательный процесс на основе духовно-нравственных и социокультурных ценностей, принятых в обществе правил и норм поведения в интересах человека, семьи, общества;</a:t>
            </a:r>
          </a:p>
          <a:p>
            <a:pPr marL="0" indent="0" algn="just"/>
            <a:r>
              <a:rPr lang="ru-RU" sz="5600" dirty="0"/>
              <a:t>формирование общей культуры личности обучающихся с ТНР, развитие их социальных, нравственных, эстетических, интеллектуальных, физических качеств, инициативности, самостоятельности и ответственности ребенка, формирование предпосылок учебной деятельности;</a:t>
            </a:r>
          </a:p>
          <a:p>
            <a:pPr marL="0" indent="0" algn="just"/>
            <a:r>
              <a:rPr lang="ru-RU" sz="5600" dirty="0"/>
              <a:t>формирование социокультурной среды, соответствующей психофизическим и индивидуальным особенностям развития обучающихся с ТНР;</a:t>
            </a:r>
          </a:p>
          <a:p>
            <a:pPr marL="0" indent="0" algn="just"/>
            <a:r>
              <a:rPr lang="ru-RU" sz="5600" dirty="0"/>
              <a:t>обеспечение психолого-педагогической поддержки родителей (законных представителей) и повышение их компетентности в вопросах развития, образования, реабилитации (</a:t>
            </a:r>
            <a:r>
              <a:rPr lang="ru-RU" sz="5600" dirty="0" err="1"/>
              <a:t>абилитации</a:t>
            </a:r>
            <a:r>
              <a:rPr lang="ru-RU" sz="5600" dirty="0"/>
              <a:t>), охраны и укрепления здоровья обучающихся с ТНР;</a:t>
            </a:r>
          </a:p>
          <a:p>
            <a:pPr marL="0" indent="0" algn="just"/>
            <a:r>
              <a:rPr lang="ru-RU" sz="5600" dirty="0"/>
              <a:t>обеспечение преемственности целей, задач и содержания дошкольного и начального общего образования.</a:t>
            </a:r>
          </a:p>
        </p:txBody>
      </p:sp>
    </p:spTree>
    <p:extLst>
      <p:ext uri="{BB962C8B-B14F-4D97-AF65-F5344CB8AC3E}">
        <p14:creationId xmlns:p14="http://schemas.microsoft.com/office/powerpoint/2010/main" val="952783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/>
          <a:lstStyle/>
          <a:p>
            <a:r>
              <a:rPr lang="ru-RU" sz="1600" b="1" spc="-5" dirty="0">
                <a:solidFill>
                  <a:srgbClr val="1F487C"/>
                </a:solidFill>
                <a:latin typeface="Times New Roman"/>
                <a:cs typeface="Times New Roman"/>
              </a:rPr>
              <a:t>структурное</a:t>
            </a:r>
            <a:r>
              <a:rPr lang="ru-RU" sz="1600" b="1" spc="-25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lang="ru-RU" sz="1600" b="1" spc="-10" dirty="0">
                <a:solidFill>
                  <a:srgbClr val="1F487C"/>
                </a:solidFill>
                <a:latin typeface="Times New Roman"/>
                <a:cs typeface="Times New Roman"/>
              </a:rPr>
              <a:t>подразделение</a:t>
            </a:r>
            <a:r>
              <a:rPr lang="ru-RU" sz="1600" b="1" spc="15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lang="ru-RU" sz="1600" b="1" dirty="0">
                <a:solidFill>
                  <a:srgbClr val="1F487C"/>
                </a:solidFill>
                <a:latin typeface="Times New Roman"/>
                <a:cs typeface="Times New Roman"/>
              </a:rPr>
              <a:t>детский</a:t>
            </a:r>
            <a:r>
              <a:rPr lang="ru-RU" sz="1600" b="1" spc="-15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lang="ru-RU" sz="1600" b="1" dirty="0">
                <a:solidFill>
                  <a:srgbClr val="1F487C"/>
                </a:solidFill>
                <a:latin typeface="Times New Roman"/>
                <a:cs typeface="Times New Roman"/>
              </a:rPr>
              <a:t>сад</a:t>
            </a:r>
            <a:r>
              <a:rPr lang="ru-RU" sz="1600" b="1" spc="20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lang="ru-RU" sz="1600" b="1" spc="-10" dirty="0">
                <a:solidFill>
                  <a:srgbClr val="1F487C"/>
                </a:solidFill>
                <a:latin typeface="Times New Roman"/>
                <a:cs typeface="Times New Roman"/>
              </a:rPr>
              <a:t>«Золотой петушок»</a:t>
            </a:r>
            <a:r>
              <a:rPr lang="ru-RU" sz="1600" b="1" spc="-30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br>
              <a:rPr lang="ru-RU" sz="1600" b="1" spc="-30" dirty="0">
                <a:solidFill>
                  <a:srgbClr val="1F487C"/>
                </a:solidFill>
                <a:latin typeface="Times New Roman"/>
                <a:cs typeface="Times New Roman"/>
              </a:rPr>
            </a:br>
            <a:r>
              <a:rPr lang="ru-RU" sz="1600" b="1" spc="-10" dirty="0">
                <a:solidFill>
                  <a:srgbClr val="1F487C"/>
                </a:solidFill>
                <a:latin typeface="Times New Roman"/>
                <a:cs typeface="Times New Roman"/>
              </a:rPr>
              <a:t>государственного</a:t>
            </a:r>
            <a:r>
              <a:rPr lang="ru-RU" sz="1600" b="1" spc="-5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lang="ru-RU" sz="1600" b="1" spc="-15" dirty="0">
                <a:solidFill>
                  <a:srgbClr val="1F487C"/>
                </a:solidFill>
                <a:latin typeface="Times New Roman"/>
                <a:cs typeface="Times New Roman"/>
              </a:rPr>
              <a:t>бюджетного</a:t>
            </a:r>
            <a:r>
              <a:rPr lang="ru-RU" sz="1600" b="1" spc="20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lang="ru-RU" sz="1600" b="1" spc="-10" dirty="0">
                <a:solidFill>
                  <a:srgbClr val="1F487C"/>
                </a:solidFill>
                <a:latin typeface="Times New Roman"/>
                <a:cs typeface="Times New Roman"/>
              </a:rPr>
              <a:t>общеобразовательного </a:t>
            </a:r>
            <a:r>
              <a:rPr lang="ru-RU" sz="1600" b="1" spc="-285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lang="ru-RU" sz="1600" b="1" spc="-5" dirty="0">
                <a:solidFill>
                  <a:srgbClr val="1F487C"/>
                </a:solidFill>
                <a:latin typeface="Times New Roman"/>
                <a:cs typeface="Times New Roman"/>
              </a:rPr>
              <a:t>учреждения</a:t>
            </a:r>
            <a:r>
              <a:rPr lang="ru-RU" sz="1600" b="1" spc="30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lang="ru-RU" sz="1600" b="1" spc="-5" dirty="0">
                <a:solidFill>
                  <a:srgbClr val="1F487C"/>
                </a:solidFill>
                <a:latin typeface="Times New Roman"/>
                <a:cs typeface="Times New Roman"/>
              </a:rPr>
              <a:t>Самарской</a:t>
            </a:r>
            <a:r>
              <a:rPr lang="ru-RU" sz="1600" b="1" spc="-10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lang="ru-RU" sz="1600" b="1" spc="-5" dirty="0">
                <a:solidFill>
                  <a:srgbClr val="1F487C"/>
                </a:solidFill>
                <a:latin typeface="Times New Roman"/>
                <a:cs typeface="Times New Roman"/>
              </a:rPr>
              <a:t>области</a:t>
            </a:r>
            <a:r>
              <a:rPr lang="ru-RU" sz="1600" b="1" spc="5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lang="ru-RU" sz="1600" b="1" spc="-5" dirty="0">
                <a:solidFill>
                  <a:srgbClr val="1F487C"/>
                </a:solidFill>
                <a:latin typeface="Times New Roman"/>
                <a:cs typeface="Times New Roman"/>
              </a:rPr>
              <a:t>средней</a:t>
            </a:r>
            <a:r>
              <a:rPr lang="ru-RU" sz="1600" b="1" spc="10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lang="ru-RU" sz="1600" b="1" spc="-10" dirty="0">
                <a:solidFill>
                  <a:srgbClr val="1F487C"/>
                </a:solidFill>
                <a:latin typeface="Times New Roman"/>
                <a:cs typeface="Times New Roman"/>
              </a:rPr>
              <a:t>общеобразовательной</a:t>
            </a:r>
            <a:r>
              <a:rPr lang="ru-RU" sz="1600" b="1" spc="40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lang="ru-RU" sz="1600" b="1" spc="-15" dirty="0">
                <a:solidFill>
                  <a:srgbClr val="1F487C"/>
                </a:solidFill>
                <a:latin typeface="Times New Roman"/>
                <a:cs typeface="Times New Roman"/>
              </a:rPr>
              <a:t>школы</a:t>
            </a:r>
            <a:r>
              <a:rPr lang="ru-RU" sz="1600" b="1" spc="20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lang="ru-RU" sz="1600" b="1" spc="-5" dirty="0">
                <a:solidFill>
                  <a:srgbClr val="1F487C"/>
                </a:solidFill>
                <a:latin typeface="Times New Roman"/>
                <a:cs typeface="Times New Roman"/>
              </a:rPr>
              <a:t>№2 </a:t>
            </a:r>
            <a:r>
              <a:rPr lang="ru-RU" sz="1600" b="1" dirty="0">
                <a:solidFill>
                  <a:srgbClr val="1F487C"/>
                </a:solidFill>
                <a:latin typeface="Times New Roman"/>
                <a:cs typeface="Times New Roman"/>
              </a:rPr>
              <a:t>с </a:t>
            </a:r>
            <a:r>
              <a:rPr lang="ru-RU" sz="1600" b="1" spc="-15" dirty="0">
                <a:solidFill>
                  <a:srgbClr val="1F487C"/>
                </a:solidFill>
                <a:latin typeface="Times New Roman"/>
                <a:cs typeface="Times New Roman"/>
              </a:rPr>
              <a:t>углубленным</a:t>
            </a:r>
            <a:r>
              <a:rPr lang="ru-RU" sz="1600" b="1" spc="-5" dirty="0">
                <a:solidFill>
                  <a:srgbClr val="1F487C"/>
                </a:solidFill>
                <a:latin typeface="Times New Roman"/>
                <a:cs typeface="Times New Roman"/>
              </a:rPr>
              <a:t> изучением </a:t>
            </a:r>
            <a:r>
              <a:rPr lang="ru-RU" sz="1600" b="1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lang="ru-RU" sz="1600" b="1" spc="-5" dirty="0">
                <a:solidFill>
                  <a:srgbClr val="1F487C"/>
                </a:solidFill>
                <a:latin typeface="Times New Roman"/>
                <a:cs typeface="Times New Roman"/>
              </a:rPr>
              <a:t>отдельных</a:t>
            </a:r>
            <a:r>
              <a:rPr lang="ru-RU" sz="1600" b="1" spc="-20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lang="ru-RU" sz="1600" b="1" spc="-10" dirty="0">
                <a:solidFill>
                  <a:srgbClr val="1F487C"/>
                </a:solidFill>
                <a:latin typeface="Times New Roman"/>
                <a:cs typeface="Times New Roman"/>
              </a:rPr>
              <a:t>предметов</a:t>
            </a:r>
            <a:r>
              <a:rPr lang="ru-RU" sz="1600" b="1" spc="-20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lang="ru-RU" sz="1600" b="1" spc="-35" dirty="0" err="1">
                <a:solidFill>
                  <a:srgbClr val="1F487C"/>
                </a:solidFill>
                <a:latin typeface="Times New Roman"/>
                <a:cs typeface="Times New Roman"/>
              </a:rPr>
              <a:t>п.г.т</a:t>
            </a:r>
            <a:r>
              <a:rPr lang="ru-RU" sz="1600" b="1" spc="-35" dirty="0">
                <a:solidFill>
                  <a:srgbClr val="1F487C"/>
                </a:solidFill>
                <a:latin typeface="Times New Roman"/>
                <a:cs typeface="Times New Roman"/>
              </a:rPr>
              <a:t>.</a:t>
            </a:r>
            <a:r>
              <a:rPr lang="ru-RU" sz="1600" b="1" spc="-25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lang="ru-RU" sz="1600" b="1" spc="-35" dirty="0">
                <a:solidFill>
                  <a:srgbClr val="1F487C"/>
                </a:solidFill>
                <a:latin typeface="Times New Roman"/>
                <a:cs typeface="Times New Roman"/>
              </a:rPr>
              <a:t>Усть</a:t>
            </a:r>
            <a:r>
              <a:rPr lang="ru-RU" sz="1600" b="1" dirty="0">
                <a:solidFill>
                  <a:srgbClr val="1F487C"/>
                </a:solidFill>
                <a:latin typeface="Times New Roman"/>
                <a:cs typeface="Times New Roman"/>
              </a:rPr>
              <a:t> – </a:t>
            </a:r>
            <a:r>
              <a:rPr lang="ru-RU" sz="1600" b="1" spc="-5" dirty="0">
                <a:solidFill>
                  <a:srgbClr val="1F487C"/>
                </a:solidFill>
                <a:latin typeface="Times New Roman"/>
                <a:cs typeface="Times New Roman"/>
              </a:rPr>
              <a:t>Кинельский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000" dirty="0" smtClean="0"/>
              <a:t>  </a:t>
            </a:r>
            <a:r>
              <a:rPr lang="ru-RU" sz="2000" b="1" dirty="0" smtClean="0">
                <a:solidFill>
                  <a:srgbClr val="FF0000"/>
                </a:solidFill>
              </a:rPr>
              <a:t>РЕАЛИЗАЦИЮ </a:t>
            </a:r>
            <a:r>
              <a:rPr lang="ru-RU" sz="2000" b="1" dirty="0">
                <a:solidFill>
                  <a:srgbClr val="FF0000"/>
                </a:solidFill>
              </a:rPr>
              <a:t>КОРРЕКЦИОННЫХ </a:t>
            </a:r>
            <a:r>
              <a:rPr lang="ru-RU" sz="2000" b="1" dirty="0" smtClean="0">
                <a:solidFill>
                  <a:srgbClr val="FF0000"/>
                </a:solidFill>
              </a:rPr>
              <a:t>МЕРОПРИЯТИЙ АДАПТИРОВАННОЙ </a:t>
            </a:r>
            <a:r>
              <a:rPr lang="ru-RU" sz="2000" b="1" dirty="0">
                <a:solidFill>
                  <a:srgbClr val="FF0000"/>
                </a:solidFill>
              </a:rPr>
              <a:t>ОБРАЗОВАТЕЛЬНОЙ ПРОГРАММЫ </a:t>
            </a:r>
            <a:r>
              <a:rPr lang="ru-RU" sz="2000" b="1" dirty="0" smtClean="0">
                <a:solidFill>
                  <a:srgbClr val="FF0000"/>
                </a:solidFill>
              </a:rPr>
              <a:t>ДЕТСКОГО САДА </a:t>
            </a:r>
            <a:r>
              <a:rPr lang="ru-RU" sz="2000" b="1" dirty="0">
                <a:solidFill>
                  <a:srgbClr val="FF0000"/>
                </a:solidFill>
              </a:rPr>
              <a:t>ОСУЩЕСТВЛЯЮТ</a:t>
            </a:r>
            <a:r>
              <a:rPr lang="ru-RU" sz="2000" b="1" dirty="0" smtClean="0">
                <a:solidFill>
                  <a:srgbClr val="FF0000"/>
                </a:solidFill>
              </a:rPr>
              <a:t>:</a:t>
            </a:r>
          </a:p>
          <a:p>
            <a:pPr marL="0" indent="0" algn="ctr">
              <a:buNone/>
            </a:pPr>
            <a:endParaRPr lang="ru-RU" sz="2000" b="1" dirty="0" smtClean="0">
              <a:solidFill>
                <a:srgbClr val="FF0000"/>
              </a:solidFill>
            </a:endParaRPr>
          </a:p>
          <a:p>
            <a:pPr marL="92075" indent="-92075">
              <a:buFont typeface="Wingdings" pitchFamily="2" charset="2"/>
              <a:buChar char="§"/>
            </a:pPr>
            <a:r>
              <a:rPr lang="ru-RU" sz="2000" dirty="0" smtClean="0"/>
              <a:t>Учитель-логопед;</a:t>
            </a:r>
          </a:p>
          <a:p>
            <a:pPr marL="92075" indent="-92075">
              <a:buFont typeface="Wingdings" pitchFamily="2" charset="2"/>
              <a:buChar char="§"/>
            </a:pPr>
            <a:r>
              <a:rPr lang="ru-RU" sz="2000" dirty="0" smtClean="0"/>
              <a:t>Педагог-психолог;</a:t>
            </a:r>
          </a:p>
          <a:p>
            <a:pPr marL="92075" indent="-92075">
              <a:buFont typeface="Wingdings" pitchFamily="2" charset="2"/>
              <a:buChar char="§"/>
            </a:pPr>
            <a:r>
              <a:rPr lang="ru-RU" sz="2000" dirty="0" smtClean="0"/>
              <a:t>Воспитатель;</a:t>
            </a:r>
          </a:p>
          <a:p>
            <a:pPr marL="92075" indent="-92075">
              <a:buFont typeface="Wingdings" pitchFamily="2" charset="2"/>
              <a:buChar char="§"/>
            </a:pPr>
            <a:r>
              <a:rPr lang="ru-RU" sz="2000" dirty="0" smtClean="0"/>
              <a:t>Музыкальный руководитель;</a:t>
            </a:r>
          </a:p>
          <a:p>
            <a:pPr marL="92075" indent="-92075">
              <a:buFont typeface="Wingdings" pitchFamily="2" charset="2"/>
              <a:buChar char="§"/>
            </a:pPr>
            <a:r>
              <a:rPr lang="ru-RU" sz="2000" dirty="0" smtClean="0"/>
              <a:t>Инструктор по физической культуре.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3678704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/>
          <a:lstStyle/>
          <a:p>
            <a:r>
              <a:rPr lang="ru-RU" sz="1600" b="1" spc="-5" dirty="0">
                <a:solidFill>
                  <a:srgbClr val="1F487C"/>
                </a:solidFill>
                <a:latin typeface="Times New Roman"/>
                <a:cs typeface="Times New Roman"/>
              </a:rPr>
              <a:t>структурное</a:t>
            </a:r>
            <a:r>
              <a:rPr lang="ru-RU" sz="1600" b="1" spc="-25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lang="ru-RU" sz="1600" b="1" spc="-10" dirty="0">
                <a:solidFill>
                  <a:srgbClr val="1F487C"/>
                </a:solidFill>
                <a:latin typeface="Times New Roman"/>
                <a:cs typeface="Times New Roman"/>
              </a:rPr>
              <a:t>подразделение</a:t>
            </a:r>
            <a:r>
              <a:rPr lang="ru-RU" sz="1600" b="1" spc="15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lang="ru-RU" sz="1600" b="1" dirty="0">
                <a:solidFill>
                  <a:srgbClr val="1F487C"/>
                </a:solidFill>
                <a:latin typeface="Times New Roman"/>
                <a:cs typeface="Times New Roman"/>
              </a:rPr>
              <a:t>детский</a:t>
            </a:r>
            <a:r>
              <a:rPr lang="ru-RU" sz="1600" b="1" spc="-15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lang="ru-RU" sz="1600" b="1" dirty="0">
                <a:solidFill>
                  <a:srgbClr val="1F487C"/>
                </a:solidFill>
                <a:latin typeface="Times New Roman"/>
                <a:cs typeface="Times New Roman"/>
              </a:rPr>
              <a:t>сад</a:t>
            </a:r>
            <a:r>
              <a:rPr lang="ru-RU" sz="1600" b="1" spc="20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lang="ru-RU" sz="1600" b="1" spc="-10" dirty="0">
                <a:solidFill>
                  <a:srgbClr val="1F487C"/>
                </a:solidFill>
                <a:latin typeface="Times New Roman"/>
                <a:cs typeface="Times New Roman"/>
              </a:rPr>
              <a:t>«Золотой петушок»</a:t>
            </a:r>
            <a:r>
              <a:rPr lang="ru-RU" sz="1600" b="1" spc="-30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br>
              <a:rPr lang="ru-RU" sz="1600" b="1" spc="-30" dirty="0">
                <a:solidFill>
                  <a:srgbClr val="1F487C"/>
                </a:solidFill>
                <a:latin typeface="Times New Roman"/>
                <a:cs typeface="Times New Roman"/>
              </a:rPr>
            </a:br>
            <a:r>
              <a:rPr lang="ru-RU" sz="1600" b="1" spc="-10" dirty="0">
                <a:solidFill>
                  <a:srgbClr val="1F487C"/>
                </a:solidFill>
                <a:latin typeface="Times New Roman"/>
                <a:cs typeface="Times New Roman"/>
              </a:rPr>
              <a:t>государственного</a:t>
            </a:r>
            <a:r>
              <a:rPr lang="ru-RU" sz="1600" b="1" spc="-5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lang="ru-RU" sz="1600" b="1" spc="-15" dirty="0">
                <a:solidFill>
                  <a:srgbClr val="1F487C"/>
                </a:solidFill>
                <a:latin typeface="Times New Roman"/>
                <a:cs typeface="Times New Roman"/>
              </a:rPr>
              <a:t>бюджетного</a:t>
            </a:r>
            <a:r>
              <a:rPr lang="ru-RU" sz="1600" b="1" spc="20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lang="ru-RU" sz="1600" b="1" spc="-10" dirty="0">
                <a:solidFill>
                  <a:srgbClr val="1F487C"/>
                </a:solidFill>
                <a:latin typeface="Times New Roman"/>
                <a:cs typeface="Times New Roman"/>
              </a:rPr>
              <a:t>общеобразовательного </a:t>
            </a:r>
            <a:r>
              <a:rPr lang="ru-RU" sz="1600" b="1" spc="-285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lang="ru-RU" sz="1600" b="1" spc="-5" dirty="0">
                <a:solidFill>
                  <a:srgbClr val="1F487C"/>
                </a:solidFill>
                <a:latin typeface="Times New Roman"/>
                <a:cs typeface="Times New Roman"/>
              </a:rPr>
              <a:t>учреждения</a:t>
            </a:r>
            <a:r>
              <a:rPr lang="ru-RU" sz="1600" b="1" spc="30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lang="ru-RU" sz="1600" b="1" spc="-5" dirty="0">
                <a:solidFill>
                  <a:srgbClr val="1F487C"/>
                </a:solidFill>
                <a:latin typeface="Times New Roman"/>
                <a:cs typeface="Times New Roman"/>
              </a:rPr>
              <a:t>Самарской</a:t>
            </a:r>
            <a:r>
              <a:rPr lang="ru-RU" sz="1600" b="1" spc="-10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lang="ru-RU" sz="1600" b="1" spc="-5" dirty="0">
                <a:solidFill>
                  <a:srgbClr val="1F487C"/>
                </a:solidFill>
                <a:latin typeface="Times New Roman"/>
                <a:cs typeface="Times New Roman"/>
              </a:rPr>
              <a:t>области</a:t>
            </a:r>
            <a:r>
              <a:rPr lang="ru-RU" sz="1600" b="1" spc="5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lang="ru-RU" sz="1600" b="1" spc="-5" dirty="0">
                <a:solidFill>
                  <a:srgbClr val="1F487C"/>
                </a:solidFill>
                <a:latin typeface="Times New Roman"/>
                <a:cs typeface="Times New Roman"/>
              </a:rPr>
              <a:t>средней</a:t>
            </a:r>
            <a:r>
              <a:rPr lang="ru-RU" sz="1600" b="1" spc="10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lang="ru-RU" sz="1600" b="1" spc="-10" dirty="0">
                <a:solidFill>
                  <a:srgbClr val="1F487C"/>
                </a:solidFill>
                <a:latin typeface="Times New Roman"/>
                <a:cs typeface="Times New Roman"/>
              </a:rPr>
              <a:t>общеобразовательной</a:t>
            </a:r>
            <a:r>
              <a:rPr lang="ru-RU" sz="1600" b="1" spc="40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lang="ru-RU" sz="1600" b="1" spc="-15" dirty="0">
                <a:solidFill>
                  <a:srgbClr val="1F487C"/>
                </a:solidFill>
                <a:latin typeface="Times New Roman"/>
                <a:cs typeface="Times New Roman"/>
              </a:rPr>
              <a:t>школы</a:t>
            </a:r>
            <a:r>
              <a:rPr lang="ru-RU" sz="1600" b="1" spc="20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lang="ru-RU" sz="1600" b="1" spc="-5" dirty="0">
                <a:solidFill>
                  <a:srgbClr val="1F487C"/>
                </a:solidFill>
                <a:latin typeface="Times New Roman"/>
                <a:cs typeface="Times New Roman"/>
              </a:rPr>
              <a:t>№2 </a:t>
            </a:r>
            <a:r>
              <a:rPr lang="ru-RU" sz="1600" b="1" dirty="0">
                <a:solidFill>
                  <a:srgbClr val="1F487C"/>
                </a:solidFill>
                <a:latin typeface="Times New Roman"/>
                <a:cs typeface="Times New Roman"/>
              </a:rPr>
              <a:t>с </a:t>
            </a:r>
            <a:r>
              <a:rPr lang="ru-RU" sz="1600" b="1" spc="-15" dirty="0">
                <a:solidFill>
                  <a:srgbClr val="1F487C"/>
                </a:solidFill>
                <a:latin typeface="Times New Roman"/>
                <a:cs typeface="Times New Roman"/>
              </a:rPr>
              <a:t>углубленным</a:t>
            </a:r>
            <a:r>
              <a:rPr lang="ru-RU" sz="1600" b="1" spc="-5" dirty="0">
                <a:solidFill>
                  <a:srgbClr val="1F487C"/>
                </a:solidFill>
                <a:latin typeface="Times New Roman"/>
                <a:cs typeface="Times New Roman"/>
              </a:rPr>
              <a:t> изучением </a:t>
            </a:r>
            <a:r>
              <a:rPr lang="ru-RU" sz="1600" b="1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lang="ru-RU" sz="1600" b="1" spc="-5" dirty="0">
                <a:solidFill>
                  <a:srgbClr val="1F487C"/>
                </a:solidFill>
                <a:latin typeface="Times New Roman"/>
                <a:cs typeface="Times New Roman"/>
              </a:rPr>
              <a:t>отдельных</a:t>
            </a:r>
            <a:r>
              <a:rPr lang="ru-RU" sz="1600" b="1" spc="-20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lang="ru-RU" sz="1600" b="1" spc="-10" dirty="0">
                <a:solidFill>
                  <a:srgbClr val="1F487C"/>
                </a:solidFill>
                <a:latin typeface="Times New Roman"/>
                <a:cs typeface="Times New Roman"/>
              </a:rPr>
              <a:t>предметов</a:t>
            </a:r>
            <a:r>
              <a:rPr lang="ru-RU" sz="1600" b="1" spc="-20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lang="ru-RU" sz="1600" b="1" spc="-35" dirty="0" err="1">
                <a:solidFill>
                  <a:srgbClr val="1F487C"/>
                </a:solidFill>
                <a:latin typeface="Times New Roman"/>
                <a:cs typeface="Times New Roman"/>
              </a:rPr>
              <a:t>п.г.т</a:t>
            </a:r>
            <a:r>
              <a:rPr lang="ru-RU" sz="1600" b="1" spc="-35" dirty="0">
                <a:solidFill>
                  <a:srgbClr val="1F487C"/>
                </a:solidFill>
                <a:latin typeface="Times New Roman"/>
                <a:cs typeface="Times New Roman"/>
              </a:rPr>
              <a:t>.</a:t>
            </a:r>
            <a:r>
              <a:rPr lang="ru-RU" sz="1600" b="1" spc="-25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lang="ru-RU" sz="1600" b="1" spc="-35" dirty="0">
                <a:solidFill>
                  <a:srgbClr val="1F487C"/>
                </a:solidFill>
                <a:latin typeface="Times New Roman"/>
                <a:cs typeface="Times New Roman"/>
              </a:rPr>
              <a:t>Усть</a:t>
            </a:r>
            <a:r>
              <a:rPr lang="ru-RU" sz="1600" b="1" dirty="0">
                <a:solidFill>
                  <a:srgbClr val="1F487C"/>
                </a:solidFill>
                <a:latin typeface="Times New Roman"/>
                <a:cs typeface="Times New Roman"/>
              </a:rPr>
              <a:t> – </a:t>
            </a:r>
            <a:r>
              <a:rPr lang="ru-RU" sz="1600" b="1" spc="-5" dirty="0">
                <a:solidFill>
                  <a:srgbClr val="1F487C"/>
                </a:solidFill>
                <a:latin typeface="Times New Roman"/>
                <a:cs typeface="Times New Roman"/>
              </a:rPr>
              <a:t>Кинельский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ru-RU" sz="2000" dirty="0" smtClean="0"/>
              <a:t> </a:t>
            </a:r>
          </a:p>
          <a:p>
            <a:pPr marL="0" indent="0" algn="ctr">
              <a:buNone/>
            </a:pPr>
            <a:r>
              <a:rPr lang="ru-RU" sz="2000" b="1" dirty="0" smtClean="0">
                <a:solidFill>
                  <a:srgbClr val="FF0000"/>
                </a:solidFill>
              </a:rPr>
              <a:t>ПРОДОЛЖИТЕЛЬНОСТЬ </a:t>
            </a:r>
            <a:r>
              <a:rPr lang="ru-RU" sz="2000" b="1" dirty="0">
                <a:solidFill>
                  <a:srgbClr val="FF0000"/>
                </a:solidFill>
              </a:rPr>
              <a:t>КОРРЕКЦИОННЫХ </a:t>
            </a:r>
            <a:r>
              <a:rPr lang="ru-RU" sz="2000" b="1" dirty="0" smtClean="0">
                <a:solidFill>
                  <a:srgbClr val="FF0000"/>
                </a:solidFill>
              </a:rPr>
              <a:t>ЗАНЯТИЙ</a:t>
            </a:r>
          </a:p>
          <a:p>
            <a:pPr marL="0" indent="0">
              <a:buNone/>
            </a:pPr>
            <a:endParaRPr lang="ru-RU" sz="2000" dirty="0"/>
          </a:p>
          <a:p>
            <a:pPr marL="0" indent="0"/>
            <a:r>
              <a:rPr lang="ru-RU" sz="2000" dirty="0" smtClean="0"/>
              <a:t>Для детей 3 - 4 лет – не более 15 минут.</a:t>
            </a:r>
          </a:p>
          <a:p>
            <a:pPr marL="0" lvl="0" indent="0"/>
            <a:r>
              <a:rPr lang="ru-RU" sz="2000" dirty="0">
                <a:solidFill>
                  <a:prstClr val="black"/>
                </a:solidFill>
              </a:rPr>
              <a:t>Для детей </a:t>
            </a:r>
            <a:r>
              <a:rPr lang="ru-RU" sz="2000" dirty="0" smtClean="0">
                <a:solidFill>
                  <a:prstClr val="black"/>
                </a:solidFill>
              </a:rPr>
              <a:t>4 </a:t>
            </a:r>
            <a:r>
              <a:rPr lang="ru-RU" sz="2000" dirty="0">
                <a:solidFill>
                  <a:prstClr val="black"/>
                </a:solidFill>
              </a:rPr>
              <a:t>- </a:t>
            </a:r>
            <a:r>
              <a:rPr lang="ru-RU" sz="2000" dirty="0" smtClean="0">
                <a:solidFill>
                  <a:prstClr val="black"/>
                </a:solidFill>
              </a:rPr>
              <a:t>5 </a:t>
            </a:r>
            <a:r>
              <a:rPr lang="ru-RU" sz="2000" dirty="0">
                <a:solidFill>
                  <a:prstClr val="black"/>
                </a:solidFill>
              </a:rPr>
              <a:t>лет – не более </a:t>
            </a:r>
            <a:r>
              <a:rPr lang="ru-RU" sz="2000" dirty="0" smtClean="0">
                <a:solidFill>
                  <a:prstClr val="black"/>
                </a:solidFill>
              </a:rPr>
              <a:t>20 минут</a:t>
            </a:r>
            <a:r>
              <a:rPr lang="ru-RU" sz="2000" dirty="0">
                <a:solidFill>
                  <a:prstClr val="black"/>
                </a:solidFill>
              </a:rPr>
              <a:t>.</a:t>
            </a:r>
            <a:endParaRPr lang="ru-RU" sz="2000" dirty="0" smtClean="0">
              <a:solidFill>
                <a:prstClr val="black"/>
              </a:solidFill>
            </a:endParaRPr>
          </a:p>
          <a:p>
            <a:pPr marL="0" lvl="0" indent="0"/>
            <a:r>
              <a:rPr lang="ru-RU" sz="2000" dirty="0">
                <a:solidFill>
                  <a:prstClr val="black"/>
                </a:solidFill>
              </a:rPr>
              <a:t>Для детей </a:t>
            </a:r>
            <a:r>
              <a:rPr lang="ru-RU" sz="2000" dirty="0" smtClean="0">
                <a:solidFill>
                  <a:prstClr val="black"/>
                </a:solidFill>
              </a:rPr>
              <a:t>5 </a:t>
            </a:r>
            <a:r>
              <a:rPr lang="ru-RU" sz="2000" dirty="0">
                <a:solidFill>
                  <a:prstClr val="black"/>
                </a:solidFill>
              </a:rPr>
              <a:t>- </a:t>
            </a:r>
            <a:r>
              <a:rPr lang="ru-RU" sz="2000" dirty="0" smtClean="0">
                <a:solidFill>
                  <a:prstClr val="black"/>
                </a:solidFill>
              </a:rPr>
              <a:t>6 </a:t>
            </a:r>
            <a:r>
              <a:rPr lang="ru-RU" sz="2000" dirty="0">
                <a:solidFill>
                  <a:prstClr val="black"/>
                </a:solidFill>
              </a:rPr>
              <a:t>лет – не более </a:t>
            </a:r>
            <a:r>
              <a:rPr lang="ru-RU" sz="2000" dirty="0" smtClean="0">
                <a:solidFill>
                  <a:prstClr val="black"/>
                </a:solidFill>
              </a:rPr>
              <a:t>25 минут.</a:t>
            </a:r>
            <a:endParaRPr lang="ru-RU" sz="2000" dirty="0">
              <a:solidFill>
                <a:prstClr val="black"/>
              </a:solidFill>
            </a:endParaRPr>
          </a:p>
          <a:p>
            <a:pPr marL="0" lvl="0" indent="0"/>
            <a:r>
              <a:rPr lang="ru-RU" sz="2000" dirty="0">
                <a:solidFill>
                  <a:prstClr val="black"/>
                </a:solidFill>
              </a:rPr>
              <a:t>Для детей </a:t>
            </a:r>
            <a:r>
              <a:rPr lang="ru-RU" sz="2000" dirty="0" smtClean="0">
                <a:solidFill>
                  <a:prstClr val="black"/>
                </a:solidFill>
              </a:rPr>
              <a:t>6 </a:t>
            </a:r>
            <a:r>
              <a:rPr lang="ru-RU" sz="2000" dirty="0">
                <a:solidFill>
                  <a:prstClr val="black"/>
                </a:solidFill>
              </a:rPr>
              <a:t>- </a:t>
            </a:r>
            <a:r>
              <a:rPr lang="ru-RU" sz="2000" dirty="0" smtClean="0">
                <a:solidFill>
                  <a:prstClr val="black"/>
                </a:solidFill>
              </a:rPr>
              <a:t>7 </a:t>
            </a:r>
            <a:r>
              <a:rPr lang="ru-RU" sz="2000" dirty="0">
                <a:solidFill>
                  <a:prstClr val="black"/>
                </a:solidFill>
              </a:rPr>
              <a:t>лет – не более </a:t>
            </a:r>
            <a:r>
              <a:rPr lang="ru-RU" sz="2000" dirty="0" smtClean="0">
                <a:solidFill>
                  <a:prstClr val="black"/>
                </a:solidFill>
              </a:rPr>
              <a:t>30 минут.</a:t>
            </a:r>
            <a:endParaRPr lang="ru-RU" sz="2000" dirty="0">
              <a:solidFill>
                <a:prstClr val="black"/>
              </a:solidFill>
            </a:endParaRPr>
          </a:p>
          <a:p>
            <a:pPr marL="0" lvl="0" indent="0">
              <a:buNone/>
            </a:pPr>
            <a:endParaRPr lang="ru-RU" sz="20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77235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>
            <a:normAutofit/>
          </a:bodyPr>
          <a:lstStyle/>
          <a:p>
            <a:r>
              <a:rPr lang="ru-RU" sz="1600" b="1" spc="-5" dirty="0">
                <a:solidFill>
                  <a:srgbClr val="1F487C"/>
                </a:solidFill>
                <a:latin typeface="Times New Roman"/>
                <a:cs typeface="Times New Roman"/>
              </a:rPr>
              <a:t>структурное</a:t>
            </a:r>
            <a:r>
              <a:rPr lang="ru-RU" sz="1600" b="1" spc="-25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lang="ru-RU" sz="1600" b="1" spc="-10" dirty="0">
                <a:solidFill>
                  <a:srgbClr val="1F487C"/>
                </a:solidFill>
                <a:latin typeface="Times New Roman"/>
                <a:cs typeface="Times New Roman"/>
              </a:rPr>
              <a:t>подразделение</a:t>
            </a:r>
            <a:r>
              <a:rPr lang="ru-RU" sz="1600" b="1" spc="15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lang="ru-RU" sz="1600" b="1" dirty="0">
                <a:solidFill>
                  <a:srgbClr val="1F487C"/>
                </a:solidFill>
                <a:latin typeface="Times New Roman"/>
                <a:cs typeface="Times New Roman"/>
              </a:rPr>
              <a:t>детский</a:t>
            </a:r>
            <a:r>
              <a:rPr lang="ru-RU" sz="1600" b="1" spc="-15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lang="ru-RU" sz="1600" b="1" dirty="0">
                <a:solidFill>
                  <a:srgbClr val="1F487C"/>
                </a:solidFill>
                <a:latin typeface="Times New Roman"/>
                <a:cs typeface="Times New Roman"/>
              </a:rPr>
              <a:t>сад</a:t>
            </a:r>
            <a:r>
              <a:rPr lang="ru-RU" sz="1600" b="1" spc="20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lang="ru-RU" sz="1600" b="1" spc="-10" dirty="0">
                <a:solidFill>
                  <a:srgbClr val="1F487C"/>
                </a:solidFill>
                <a:latin typeface="Times New Roman"/>
                <a:cs typeface="Times New Roman"/>
              </a:rPr>
              <a:t>«Золотой петушок»</a:t>
            </a:r>
            <a:r>
              <a:rPr lang="ru-RU" sz="1600" b="1" spc="-30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br>
              <a:rPr lang="ru-RU" sz="1600" b="1" spc="-30" dirty="0">
                <a:solidFill>
                  <a:srgbClr val="1F487C"/>
                </a:solidFill>
                <a:latin typeface="Times New Roman"/>
                <a:cs typeface="Times New Roman"/>
              </a:rPr>
            </a:br>
            <a:r>
              <a:rPr lang="ru-RU" sz="1600" b="1" spc="-10" dirty="0">
                <a:solidFill>
                  <a:srgbClr val="1F487C"/>
                </a:solidFill>
                <a:latin typeface="Times New Roman"/>
                <a:cs typeface="Times New Roman"/>
              </a:rPr>
              <a:t>государственного</a:t>
            </a:r>
            <a:r>
              <a:rPr lang="ru-RU" sz="1600" b="1" spc="-5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lang="ru-RU" sz="1600" b="1" spc="-15" dirty="0">
                <a:solidFill>
                  <a:srgbClr val="1F487C"/>
                </a:solidFill>
                <a:latin typeface="Times New Roman"/>
                <a:cs typeface="Times New Roman"/>
              </a:rPr>
              <a:t>бюджетного</a:t>
            </a:r>
            <a:r>
              <a:rPr lang="ru-RU" sz="1600" b="1" spc="20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lang="ru-RU" sz="1600" b="1" spc="-10" dirty="0">
                <a:solidFill>
                  <a:srgbClr val="1F487C"/>
                </a:solidFill>
                <a:latin typeface="Times New Roman"/>
                <a:cs typeface="Times New Roman"/>
              </a:rPr>
              <a:t>общеобразовательного </a:t>
            </a:r>
            <a:r>
              <a:rPr lang="ru-RU" sz="1600" b="1" spc="-285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lang="ru-RU" sz="1600" b="1" spc="-5" dirty="0">
                <a:solidFill>
                  <a:srgbClr val="1F487C"/>
                </a:solidFill>
                <a:latin typeface="Times New Roman"/>
                <a:cs typeface="Times New Roman"/>
              </a:rPr>
              <a:t>учреждения</a:t>
            </a:r>
            <a:r>
              <a:rPr lang="ru-RU" sz="1600" b="1" spc="30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lang="ru-RU" sz="1600" b="1" spc="-5" dirty="0">
                <a:solidFill>
                  <a:srgbClr val="1F487C"/>
                </a:solidFill>
                <a:latin typeface="Times New Roman"/>
                <a:cs typeface="Times New Roman"/>
              </a:rPr>
              <a:t>Самарской</a:t>
            </a:r>
            <a:r>
              <a:rPr lang="ru-RU" sz="1600" b="1" spc="-10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lang="ru-RU" sz="1600" b="1" spc="-5" dirty="0">
                <a:solidFill>
                  <a:srgbClr val="1F487C"/>
                </a:solidFill>
                <a:latin typeface="Times New Roman"/>
                <a:cs typeface="Times New Roman"/>
              </a:rPr>
              <a:t>области</a:t>
            </a:r>
            <a:r>
              <a:rPr lang="ru-RU" sz="1600" b="1" spc="5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lang="ru-RU" sz="1600" b="1" spc="-5" dirty="0">
                <a:solidFill>
                  <a:srgbClr val="1F487C"/>
                </a:solidFill>
                <a:latin typeface="Times New Roman"/>
                <a:cs typeface="Times New Roman"/>
              </a:rPr>
              <a:t>средней</a:t>
            </a:r>
            <a:r>
              <a:rPr lang="ru-RU" sz="1600" b="1" spc="10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lang="ru-RU" sz="1600" b="1" spc="-10" dirty="0">
                <a:solidFill>
                  <a:srgbClr val="1F487C"/>
                </a:solidFill>
                <a:latin typeface="Times New Roman"/>
                <a:cs typeface="Times New Roman"/>
              </a:rPr>
              <a:t>общеобразовательной</a:t>
            </a:r>
            <a:r>
              <a:rPr lang="ru-RU" sz="1600" b="1" spc="40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lang="ru-RU" sz="1600" b="1" spc="-15" dirty="0">
                <a:solidFill>
                  <a:srgbClr val="1F487C"/>
                </a:solidFill>
                <a:latin typeface="Times New Roman"/>
                <a:cs typeface="Times New Roman"/>
              </a:rPr>
              <a:t>школы</a:t>
            </a:r>
            <a:r>
              <a:rPr lang="ru-RU" sz="1600" b="1" spc="20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lang="ru-RU" sz="1600" b="1" spc="-5" dirty="0">
                <a:solidFill>
                  <a:srgbClr val="1F487C"/>
                </a:solidFill>
                <a:latin typeface="Times New Roman"/>
                <a:cs typeface="Times New Roman"/>
              </a:rPr>
              <a:t>№2 </a:t>
            </a:r>
            <a:r>
              <a:rPr lang="ru-RU" sz="1600" b="1" dirty="0">
                <a:solidFill>
                  <a:srgbClr val="1F487C"/>
                </a:solidFill>
                <a:latin typeface="Times New Roman"/>
                <a:cs typeface="Times New Roman"/>
              </a:rPr>
              <a:t>с </a:t>
            </a:r>
            <a:r>
              <a:rPr lang="ru-RU" sz="1600" b="1" spc="-15" dirty="0">
                <a:solidFill>
                  <a:srgbClr val="1F487C"/>
                </a:solidFill>
                <a:latin typeface="Times New Roman"/>
                <a:cs typeface="Times New Roman"/>
              </a:rPr>
              <a:t>углубленным</a:t>
            </a:r>
            <a:r>
              <a:rPr lang="ru-RU" sz="1600" b="1" spc="-5" dirty="0">
                <a:solidFill>
                  <a:srgbClr val="1F487C"/>
                </a:solidFill>
                <a:latin typeface="Times New Roman"/>
                <a:cs typeface="Times New Roman"/>
              </a:rPr>
              <a:t> изучением </a:t>
            </a:r>
            <a:r>
              <a:rPr lang="ru-RU" sz="1600" b="1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lang="ru-RU" sz="1600" b="1" spc="-5" dirty="0">
                <a:solidFill>
                  <a:srgbClr val="1F487C"/>
                </a:solidFill>
                <a:latin typeface="Times New Roman"/>
                <a:cs typeface="Times New Roman"/>
              </a:rPr>
              <a:t>отдельных</a:t>
            </a:r>
            <a:r>
              <a:rPr lang="ru-RU" sz="1600" b="1" spc="-20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lang="ru-RU" sz="1600" b="1" spc="-10" dirty="0">
                <a:solidFill>
                  <a:srgbClr val="1F487C"/>
                </a:solidFill>
                <a:latin typeface="Times New Roman"/>
                <a:cs typeface="Times New Roman"/>
              </a:rPr>
              <a:t>предметов</a:t>
            </a:r>
            <a:r>
              <a:rPr lang="ru-RU" sz="1600" b="1" spc="-20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lang="ru-RU" sz="1600" b="1" spc="-35" dirty="0" err="1">
                <a:solidFill>
                  <a:srgbClr val="1F487C"/>
                </a:solidFill>
                <a:latin typeface="Times New Roman"/>
                <a:cs typeface="Times New Roman"/>
              </a:rPr>
              <a:t>п.г.т</a:t>
            </a:r>
            <a:r>
              <a:rPr lang="ru-RU" sz="1600" b="1" spc="-35" dirty="0">
                <a:solidFill>
                  <a:srgbClr val="1F487C"/>
                </a:solidFill>
                <a:latin typeface="Times New Roman"/>
                <a:cs typeface="Times New Roman"/>
              </a:rPr>
              <a:t>.</a:t>
            </a:r>
            <a:r>
              <a:rPr lang="ru-RU" sz="1600" b="1" spc="-25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lang="ru-RU" sz="1600" b="1" spc="-35" dirty="0">
                <a:solidFill>
                  <a:srgbClr val="1F487C"/>
                </a:solidFill>
                <a:latin typeface="Times New Roman"/>
                <a:cs typeface="Times New Roman"/>
              </a:rPr>
              <a:t>Усть</a:t>
            </a:r>
            <a:r>
              <a:rPr lang="ru-RU" sz="1600" b="1" dirty="0">
                <a:solidFill>
                  <a:srgbClr val="1F487C"/>
                </a:solidFill>
                <a:latin typeface="Times New Roman"/>
                <a:cs typeface="Times New Roman"/>
              </a:rPr>
              <a:t> – </a:t>
            </a:r>
            <a:r>
              <a:rPr lang="ru-RU" sz="1600" b="1" spc="-5" dirty="0">
                <a:solidFill>
                  <a:srgbClr val="1F487C"/>
                </a:solidFill>
                <a:latin typeface="Times New Roman"/>
                <a:cs typeface="Times New Roman"/>
              </a:rPr>
              <a:t>Кинельский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2400" b="1" dirty="0" smtClean="0"/>
              <a:t>   </a:t>
            </a:r>
            <a:r>
              <a:rPr lang="ru-RU" sz="2400" b="1" dirty="0" smtClean="0">
                <a:solidFill>
                  <a:srgbClr val="FF0000"/>
                </a:solidFill>
              </a:rPr>
              <a:t>Содержательный </a:t>
            </a:r>
            <a:r>
              <a:rPr lang="ru-RU" sz="2400" b="1" dirty="0">
                <a:solidFill>
                  <a:srgbClr val="FF0000"/>
                </a:solidFill>
              </a:rPr>
              <a:t>раздел включает:</a:t>
            </a:r>
            <a:endParaRPr lang="ru-RU" sz="2400" dirty="0">
              <a:solidFill>
                <a:srgbClr val="FF0000"/>
              </a:solidFill>
            </a:endParaRPr>
          </a:p>
          <a:p>
            <a:r>
              <a:rPr lang="ru-RU" sz="2400" dirty="0" smtClean="0"/>
              <a:t>2.1</a:t>
            </a:r>
            <a:r>
              <a:rPr lang="ru-RU" sz="2400" dirty="0"/>
              <a:t>. Общие положения	</a:t>
            </a:r>
          </a:p>
          <a:p>
            <a:r>
              <a:rPr lang="ru-RU" sz="2400" dirty="0"/>
              <a:t>2.2. Описание образовательной </a:t>
            </a:r>
            <a:r>
              <a:rPr lang="ru-RU" sz="2400" dirty="0" smtClean="0"/>
              <a:t>деятельности обучающихся с ТНР </a:t>
            </a:r>
            <a:r>
              <a:rPr lang="ru-RU" sz="2400" dirty="0"/>
              <a:t>в соответствии с направлениями развития ребенка, представленными в пяти образовательных областях	</a:t>
            </a:r>
          </a:p>
          <a:p>
            <a:r>
              <a:rPr lang="ru-RU" sz="2400" dirty="0"/>
              <a:t>2.2.1. Социально-коммуникативное развитие	</a:t>
            </a:r>
          </a:p>
          <a:p>
            <a:r>
              <a:rPr lang="ru-RU" sz="2400" dirty="0"/>
              <a:t>2.2.2. Познавательное развитие	</a:t>
            </a:r>
          </a:p>
          <a:p>
            <a:r>
              <a:rPr lang="ru-RU" sz="2400" dirty="0"/>
              <a:t>2.2.3. Речевое развитие	</a:t>
            </a:r>
          </a:p>
          <a:p>
            <a:r>
              <a:rPr lang="ru-RU" sz="2400" dirty="0"/>
              <a:t>2.2.4. Художественно-эстетическое развитие	</a:t>
            </a:r>
          </a:p>
          <a:p>
            <a:r>
              <a:rPr lang="ru-RU" sz="2400" dirty="0"/>
              <a:t>2.2.5. Физическое </a:t>
            </a:r>
            <a:r>
              <a:rPr lang="ru-RU" sz="2400" dirty="0" smtClean="0"/>
              <a:t>развитие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123482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/>
          <a:lstStyle/>
          <a:p>
            <a:r>
              <a:rPr lang="ru-RU" sz="1600" b="1" spc="-5" dirty="0">
                <a:solidFill>
                  <a:srgbClr val="1F487C"/>
                </a:solidFill>
                <a:latin typeface="Times New Roman"/>
                <a:cs typeface="Times New Roman"/>
              </a:rPr>
              <a:t>структурное</a:t>
            </a:r>
            <a:r>
              <a:rPr lang="ru-RU" sz="1600" b="1" spc="-25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lang="ru-RU" sz="1600" b="1" spc="-10" dirty="0">
                <a:solidFill>
                  <a:srgbClr val="1F487C"/>
                </a:solidFill>
                <a:latin typeface="Times New Roman"/>
                <a:cs typeface="Times New Roman"/>
              </a:rPr>
              <a:t>подразделение</a:t>
            </a:r>
            <a:r>
              <a:rPr lang="ru-RU" sz="1600" b="1" spc="15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lang="ru-RU" sz="1600" b="1" dirty="0">
                <a:solidFill>
                  <a:srgbClr val="1F487C"/>
                </a:solidFill>
                <a:latin typeface="Times New Roman"/>
                <a:cs typeface="Times New Roman"/>
              </a:rPr>
              <a:t>детский</a:t>
            </a:r>
            <a:r>
              <a:rPr lang="ru-RU" sz="1600" b="1" spc="-15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lang="ru-RU" sz="1600" b="1" dirty="0">
                <a:solidFill>
                  <a:srgbClr val="1F487C"/>
                </a:solidFill>
                <a:latin typeface="Times New Roman"/>
                <a:cs typeface="Times New Roman"/>
              </a:rPr>
              <a:t>сад</a:t>
            </a:r>
            <a:r>
              <a:rPr lang="ru-RU" sz="1600" b="1" spc="20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lang="ru-RU" sz="1600" b="1" spc="-10" dirty="0">
                <a:solidFill>
                  <a:srgbClr val="1F487C"/>
                </a:solidFill>
                <a:latin typeface="Times New Roman"/>
                <a:cs typeface="Times New Roman"/>
              </a:rPr>
              <a:t>«Золотой петушок»</a:t>
            </a:r>
            <a:r>
              <a:rPr lang="ru-RU" sz="1600" b="1" spc="-30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br>
              <a:rPr lang="ru-RU" sz="1600" b="1" spc="-30" dirty="0">
                <a:solidFill>
                  <a:srgbClr val="1F487C"/>
                </a:solidFill>
                <a:latin typeface="Times New Roman"/>
                <a:cs typeface="Times New Roman"/>
              </a:rPr>
            </a:br>
            <a:r>
              <a:rPr lang="ru-RU" sz="1600" b="1" spc="-10" dirty="0">
                <a:solidFill>
                  <a:srgbClr val="1F487C"/>
                </a:solidFill>
                <a:latin typeface="Times New Roman"/>
                <a:cs typeface="Times New Roman"/>
              </a:rPr>
              <a:t>государственного</a:t>
            </a:r>
            <a:r>
              <a:rPr lang="ru-RU" sz="1600" b="1" spc="-5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lang="ru-RU" sz="1600" b="1" spc="-15" dirty="0">
                <a:solidFill>
                  <a:srgbClr val="1F487C"/>
                </a:solidFill>
                <a:latin typeface="Times New Roman"/>
                <a:cs typeface="Times New Roman"/>
              </a:rPr>
              <a:t>бюджетного</a:t>
            </a:r>
            <a:r>
              <a:rPr lang="ru-RU" sz="1600" b="1" spc="20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lang="ru-RU" sz="1600" b="1" spc="-10" dirty="0">
                <a:solidFill>
                  <a:srgbClr val="1F487C"/>
                </a:solidFill>
                <a:latin typeface="Times New Roman"/>
                <a:cs typeface="Times New Roman"/>
              </a:rPr>
              <a:t>общеобразовательного </a:t>
            </a:r>
            <a:r>
              <a:rPr lang="ru-RU" sz="1600" b="1" spc="-285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lang="ru-RU" sz="1600" b="1" spc="-5" dirty="0">
                <a:solidFill>
                  <a:srgbClr val="1F487C"/>
                </a:solidFill>
                <a:latin typeface="Times New Roman"/>
                <a:cs typeface="Times New Roman"/>
              </a:rPr>
              <a:t>учреждения</a:t>
            </a:r>
            <a:r>
              <a:rPr lang="ru-RU" sz="1600" b="1" spc="30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lang="ru-RU" sz="1600" b="1" spc="-5" dirty="0">
                <a:solidFill>
                  <a:srgbClr val="1F487C"/>
                </a:solidFill>
                <a:latin typeface="Times New Roman"/>
                <a:cs typeface="Times New Roman"/>
              </a:rPr>
              <a:t>Самарской</a:t>
            </a:r>
            <a:r>
              <a:rPr lang="ru-RU" sz="1600" b="1" spc="-10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lang="ru-RU" sz="1600" b="1" spc="-5" dirty="0">
                <a:solidFill>
                  <a:srgbClr val="1F487C"/>
                </a:solidFill>
                <a:latin typeface="Times New Roman"/>
                <a:cs typeface="Times New Roman"/>
              </a:rPr>
              <a:t>области</a:t>
            </a:r>
            <a:r>
              <a:rPr lang="ru-RU" sz="1600" b="1" spc="5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lang="ru-RU" sz="1600" b="1" spc="-5" dirty="0">
                <a:solidFill>
                  <a:srgbClr val="1F487C"/>
                </a:solidFill>
                <a:latin typeface="Times New Roman"/>
                <a:cs typeface="Times New Roman"/>
              </a:rPr>
              <a:t>средней</a:t>
            </a:r>
            <a:r>
              <a:rPr lang="ru-RU" sz="1600" b="1" spc="10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lang="ru-RU" sz="1600" b="1" spc="-10" dirty="0">
                <a:solidFill>
                  <a:srgbClr val="1F487C"/>
                </a:solidFill>
                <a:latin typeface="Times New Roman"/>
                <a:cs typeface="Times New Roman"/>
              </a:rPr>
              <a:t>общеобразовательной</a:t>
            </a:r>
            <a:r>
              <a:rPr lang="ru-RU" sz="1600" b="1" spc="40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lang="ru-RU" sz="1600" b="1" spc="-15" dirty="0">
                <a:solidFill>
                  <a:srgbClr val="1F487C"/>
                </a:solidFill>
                <a:latin typeface="Times New Roman"/>
                <a:cs typeface="Times New Roman"/>
              </a:rPr>
              <a:t>школы</a:t>
            </a:r>
            <a:r>
              <a:rPr lang="ru-RU" sz="1600" b="1" spc="20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lang="ru-RU" sz="1600" b="1" spc="-5" dirty="0">
                <a:solidFill>
                  <a:srgbClr val="1F487C"/>
                </a:solidFill>
                <a:latin typeface="Times New Roman"/>
                <a:cs typeface="Times New Roman"/>
              </a:rPr>
              <a:t>№2 </a:t>
            </a:r>
            <a:r>
              <a:rPr lang="ru-RU" sz="1600" b="1" dirty="0">
                <a:solidFill>
                  <a:srgbClr val="1F487C"/>
                </a:solidFill>
                <a:latin typeface="Times New Roman"/>
                <a:cs typeface="Times New Roman"/>
              </a:rPr>
              <a:t>с </a:t>
            </a:r>
            <a:r>
              <a:rPr lang="ru-RU" sz="1600" b="1" spc="-15" dirty="0">
                <a:solidFill>
                  <a:srgbClr val="1F487C"/>
                </a:solidFill>
                <a:latin typeface="Times New Roman"/>
                <a:cs typeface="Times New Roman"/>
              </a:rPr>
              <a:t>углубленным</a:t>
            </a:r>
            <a:r>
              <a:rPr lang="ru-RU" sz="1600" b="1" spc="-5" dirty="0">
                <a:solidFill>
                  <a:srgbClr val="1F487C"/>
                </a:solidFill>
                <a:latin typeface="Times New Roman"/>
                <a:cs typeface="Times New Roman"/>
              </a:rPr>
              <a:t> изучением </a:t>
            </a:r>
            <a:r>
              <a:rPr lang="ru-RU" sz="1600" b="1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lang="ru-RU" sz="1600" b="1" spc="-5" dirty="0">
                <a:solidFill>
                  <a:srgbClr val="1F487C"/>
                </a:solidFill>
                <a:latin typeface="Times New Roman"/>
                <a:cs typeface="Times New Roman"/>
              </a:rPr>
              <a:t>отдельных</a:t>
            </a:r>
            <a:r>
              <a:rPr lang="ru-RU" sz="1600" b="1" spc="-20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lang="ru-RU" sz="1600" b="1" spc="-10" dirty="0">
                <a:solidFill>
                  <a:srgbClr val="1F487C"/>
                </a:solidFill>
                <a:latin typeface="Times New Roman"/>
                <a:cs typeface="Times New Roman"/>
              </a:rPr>
              <a:t>предметов</a:t>
            </a:r>
            <a:r>
              <a:rPr lang="ru-RU" sz="1600" b="1" spc="-20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lang="ru-RU" sz="1600" b="1" spc="-35" dirty="0" err="1">
                <a:solidFill>
                  <a:srgbClr val="1F487C"/>
                </a:solidFill>
                <a:latin typeface="Times New Roman"/>
                <a:cs typeface="Times New Roman"/>
              </a:rPr>
              <a:t>п.г.т</a:t>
            </a:r>
            <a:r>
              <a:rPr lang="ru-RU" sz="1600" b="1" spc="-35" dirty="0">
                <a:solidFill>
                  <a:srgbClr val="1F487C"/>
                </a:solidFill>
                <a:latin typeface="Times New Roman"/>
                <a:cs typeface="Times New Roman"/>
              </a:rPr>
              <a:t>.</a:t>
            </a:r>
            <a:r>
              <a:rPr lang="ru-RU" sz="1600" b="1" spc="-25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lang="ru-RU" sz="1600" b="1" spc="-35" dirty="0">
                <a:solidFill>
                  <a:srgbClr val="1F487C"/>
                </a:solidFill>
                <a:latin typeface="Times New Roman"/>
                <a:cs typeface="Times New Roman"/>
              </a:rPr>
              <a:t>Усть</a:t>
            </a:r>
            <a:r>
              <a:rPr lang="ru-RU" sz="1600" b="1" dirty="0">
                <a:solidFill>
                  <a:srgbClr val="1F487C"/>
                </a:solidFill>
                <a:latin typeface="Times New Roman"/>
                <a:cs typeface="Times New Roman"/>
              </a:rPr>
              <a:t> – </a:t>
            </a:r>
            <a:r>
              <a:rPr lang="ru-RU" sz="1600" b="1" spc="-5" dirty="0">
                <a:solidFill>
                  <a:srgbClr val="1F487C"/>
                </a:solidFill>
                <a:latin typeface="Times New Roman"/>
                <a:cs typeface="Times New Roman"/>
              </a:rPr>
              <a:t>Кинельский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047741"/>
            <a:ext cx="8229600" cy="4078422"/>
          </a:xfrm>
        </p:spPr>
        <p:txBody>
          <a:bodyPr>
            <a:normAutofit/>
          </a:bodyPr>
          <a:lstStyle/>
          <a:p>
            <a:r>
              <a:rPr lang="ru-RU" sz="2000" dirty="0"/>
              <a:t>2.3. Взаимодействие взрослых с детьми	</a:t>
            </a:r>
          </a:p>
          <a:p>
            <a:r>
              <a:rPr lang="ru-RU" sz="2000" dirty="0"/>
              <a:t>2.4. Взаимодействие педагогического коллектива с семьями дошкольников с ТНР	</a:t>
            </a:r>
          </a:p>
          <a:p>
            <a:r>
              <a:rPr lang="ru-RU" sz="2000" dirty="0"/>
              <a:t>2.5. Программа коррекционной работы с детьми с ТНР (содержание образовательной деятельности по профессиональной коррекции нарушений развития детей (коррекционная программа))	</a:t>
            </a:r>
          </a:p>
          <a:p>
            <a:pPr marL="0" indent="0">
              <a:buNone/>
            </a:pPr>
            <a:r>
              <a:rPr lang="ru-RU" sz="200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6333514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ru-RU" sz="3100" b="1" dirty="0" smtClean="0"/>
              <a:t/>
            </a:r>
            <a:br>
              <a:rPr lang="ru-RU" sz="3100" b="1" dirty="0" smtClean="0"/>
            </a:br>
            <a:r>
              <a:rPr lang="ru-RU" sz="3100" b="1" dirty="0" smtClean="0"/>
              <a:t/>
            </a:r>
            <a:br>
              <a:rPr lang="ru-RU" sz="3100" b="1" dirty="0" smtClean="0"/>
            </a:br>
            <a:r>
              <a:rPr lang="ru-RU" sz="3100" b="1" dirty="0" smtClean="0">
                <a:solidFill>
                  <a:srgbClr val="FF0000"/>
                </a:solidFill>
              </a:rPr>
              <a:t>Целевые </a:t>
            </a:r>
            <a:r>
              <a:rPr lang="ru-RU" sz="3100" b="1" dirty="0">
                <a:solidFill>
                  <a:srgbClr val="FF0000"/>
                </a:solidFill>
              </a:rPr>
              <a:t>ориентиры на этапе завершения дошкольного образования:</a:t>
            </a:r>
            <a:r>
              <a:rPr lang="ru-RU" dirty="0">
                <a:solidFill>
                  <a:srgbClr val="FF0000"/>
                </a:solidFill>
              </a:rPr>
              <a:t/>
            </a:r>
            <a:br>
              <a:rPr lang="ru-RU" dirty="0">
                <a:solidFill>
                  <a:srgbClr val="FF0000"/>
                </a:solidFill>
              </a:rPr>
            </a:b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328592"/>
          </a:xfrm>
        </p:spPr>
        <p:txBody>
          <a:bodyPr>
            <a:noAutofit/>
          </a:bodyPr>
          <a:lstStyle/>
          <a:p>
            <a:pPr marL="92075" indent="-92075" algn="just"/>
            <a:r>
              <a:rPr lang="ru-RU" sz="1800" dirty="0" smtClean="0"/>
              <a:t>обладает </a:t>
            </a:r>
            <a:r>
              <a:rPr lang="ru-RU" sz="1800" dirty="0"/>
              <a:t>сформированной мотивацией к школьному обучению;</a:t>
            </a:r>
          </a:p>
          <a:p>
            <a:pPr marL="92075" indent="-92075" algn="just"/>
            <a:r>
              <a:rPr lang="ru-RU" sz="1800" dirty="0" smtClean="0"/>
              <a:t>усваивает </a:t>
            </a:r>
            <a:r>
              <a:rPr lang="ru-RU" sz="1800" dirty="0"/>
              <a:t>значения новых слов на основе знаний о предметах и явлениях окружающего мира;</a:t>
            </a:r>
          </a:p>
          <a:p>
            <a:pPr marL="92075" indent="-92075" algn="just"/>
            <a:r>
              <a:rPr lang="ru-RU" sz="1800" dirty="0" smtClean="0"/>
              <a:t>умеет </a:t>
            </a:r>
            <a:r>
              <a:rPr lang="ru-RU" sz="1800" dirty="0"/>
              <a:t>подбирать слова с противоположным и сходным значением;</a:t>
            </a:r>
          </a:p>
          <a:p>
            <a:pPr marL="92075" indent="-92075" algn="just"/>
            <a:r>
              <a:rPr lang="ru-RU" sz="1800" dirty="0" smtClean="0"/>
              <a:t>правильно </a:t>
            </a:r>
            <a:r>
              <a:rPr lang="ru-RU" sz="1800" dirty="0"/>
              <a:t>употребляет основные грамматические формы слова;</a:t>
            </a:r>
          </a:p>
          <a:p>
            <a:pPr marL="92075" indent="-92075" algn="just"/>
            <a:r>
              <a:rPr lang="ru-RU" sz="1800" dirty="0" smtClean="0"/>
              <a:t>составляет </a:t>
            </a:r>
            <a:r>
              <a:rPr lang="ru-RU" sz="1800" dirty="0"/>
              <a:t>различные виды описательных рассказов (описание, повествование, с элементами рассуждения) с соблюдением цельности и связности высказывания, составляет творческие рассказы;</a:t>
            </a:r>
          </a:p>
          <a:p>
            <a:pPr marL="92075" indent="-92075" algn="just"/>
            <a:r>
              <a:rPr lang="ru-RU" sz="1800" dirty="0" smtClean="0"/>
              <a:t>владеет </a:t>
            </a:r>
            <a:r>
              <a:rPr lang="ru-RU" sz="1800" dirty="0"/>
              <a:t>простыми формами фонематического анализа, способен осуществлять сложные формы фонематического анализа (с постепенным переводом речевых умений во внутренний план), осуществляет операции фонематического синтеза;</a:t>
            </a:r>
          </a:p>
          <a:p>
            <a:pPr marL="92075" indent="-92075" algn="just"/>
            <a:r>
              <a:rPr lang="ru-RU" sz="1800" dirty="0" smtClean="0"/>
              <a:t>правильно </a:t>
            </a:r>
            <a:r>
              <a:rPr lang="ru-RU" sz="1800" dirty="0"/>
              <a:t>произносит звуки (в соответствии с онтогенезом);</a:t>
            </a:r>
          </a:p>
          <a:p>
            <a:pPr marL="92075" indent="-92075" algn="just"/>
            <a:r>
              <a:rPr lang="ru-RU" sz="1800" dirty="0" smtClean="0"/>
              <a:t>владеет </a:t>
            </a:r>
            <a:r>
              <a:rPr lang="ru-RU" sz="1800" dirty="0"/>
              <a:t>основными видами продуктивной деятельности, проявляет инициативу и самостоятельность в разных видах деятельности: в игре, общении, конструировании и др.;</a:t>
            </a:r>
          </a:p>
          <a:p>
            <a:pPr marL="92075" indent="-92075" algn="just"/>
            <a:r>
              <a:rPr lang="ru-RU" sz="1800" dirty="0"/>
              <a:t>– выбирает род занятий, участников по совместной деятельности, избирательно и устойчиво взаимодействует с детьми</a:t>
            </a:r>
            <a:r>
              <a:rPr lang="ru-RU" sz="1800" dirty="0" smtClean="0"/>
              <a:t>; </a:t>
            </a:r>
            <a:r>
              <a:rPr lang="ru-RU" sz="1800" dirty="0"/>
              <a:t>участвует в коллективном создании замысла в игре и на </a:t>
            </a:r>
            <a:r>
              <a:rPr lang="ru-RU" sz="1800" dirty="0" smtClean="0"/>
              <a:t>занятиях;</a:t>
            </a: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15484176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fontScale="32500" lnSpcReduction="20000"/>
          </a:bodyPr>
          <a:lstStyle/>
          <a:p>
            <a:pPr marL="92075" indent="-92075" algn="just"/>
            <a:r>
              <a:rPr lang="ru-RU" sz="5500" dirty="0" smtClean="0"/>
              <a:t>составляет </a:t>
            </a:r>
            <a:r>
              <a:rPr lang="ru-RU" sz="5500" dirty="0"/>
              <a:t>рассказы по сюжетным картинкам и по серии сюжетных картинок, используя графические схемы, наглядные опоры;</a:t>
            </a:r>
          </a:p>
          <a:p>
            <a:pPr marL="92075" indent="-92075" algn="just"/>
            <a:r>
              <a:rPr lang="ru-RU" sz="5500" dirty="0" smtClean="0"/>
              <a:t>составляет </a:t>
            </a:r>
            <a:r>
              <a:rPr lang="ru-RU" sz="5500" dirty="0"/>
              <a:t>с помощью взрослого небольшие сообщения, рассказы из личного опыта;</a:t>
            </a:r>
          </a:p>
          <a:p>
            <a:pPr marL="92075" indent="-92075" algn="just"/>
            <a:r>
              <a:rPr lang="ru-RU" sz="5500" dirty="0" smtClean="0"/>
              <a:t>владеет </a:t>
            </a:r>
            <a:r>
              <a:rPr lang="ru-RU" sz="5500" dirty="0"/>
              <a:t>предпосылками овладения грамотой;</a:t>
            </a:r>
          </a:p>
          <a:p>
            <a:pPr marL="92075" indent="-92075" algn="just"/>
            <a:r>
              <a:rPr lang="ru-RU" sz="5500" dirty="0" smtClean="0"/>
              <a:t>стремится </a:t>
            </a:r>
            <a:r>
              <a:rPr lang="ru-RU" sz="5500" dirty="0"/>
              <a:t>к использованию различных средств и материалов в процессе изобразительной деятельности;</a:t>
            </a:r>
          </a:p>
          <a:p>
            <a:pPr marL="92075" indent="-92075" algn="just"/>
            <a:r>
              <a:rPr lang="ru-RU" sz="5500" dirty="0" smtClean="0"/>
              <a:t>имеет </a:t>
            </a:r>
            <a:r>
              <a:rPr lang="ru-RU" sz="5500" dirty="0"/>
              <a:t>элементарные представления о видах искусства, понимает доступные произведения искусства (картины, иллюстрации к сказкам и рассказам, народная игрушка), воспринимает музыку, художественную литературу, фольклор;</a:t>
            </a:r>
          </a:p>
          <a:p>
            <a:pPr marL="92075" indent="-92075" algn="just"/>
            <a:r>
              <a:rPr lang="ru-RU" sz="5500" dirty="0" smtClean="0"/>
              <a:t>проявляет </a:t>
            </a:r>
            <a:r>
              <a:rPr lang="ru-RU" sz="5500" dirty="0"/>
              <a:t>интерес к произведениям народной, классической и современной музыки, к музыкальным инструментам;</a:t>
            </a:r>
          </a:p>
          <a:p>
            <a:pPr marL="92075" indent="-92075" algn="just"/>
            <a:r>
              <a:rPr lang="ru-RU" sz="5500" dirty="0" smtClean="0"/>
              <a:t>сопереживает </a:t>
            </a:r>
            <a:r>
              <a:rPr lang="ru-RU" sz="5500" dirty="0"/>
              <a:t>персонажам художественных произведений;</a:t>
            </a:r>
          </a:p>
          <a:p>
            <a:pPr marL="92075" indent="-92075" algn="just"/>
            <a:r>
              <a:rPr lang="ru-RU" sz="5500" dirty="0" smtClean="0"/>
              <a:t>выполняет </a:t>
            </a:r>
            <a:r>
              <a:rPr lang="ru-RU" sz="5500" dirty="0"/>
              <a:t>основные виды движений и упражнения по словесной инструкции взрослых: согласованные движения, а также разноименные и разнонаправленные движения;</a:t>
            </a:r>
          </a:p>
          <a:p>
            <a:pPr marL="92075" indent="-92075" algn="just"/>
            <a:r>
              <a:rPr lang="ru-RU" sz="5500" dirty="0" smtClean="0"/>
              <a:t>осуществляет </a:t>
            </a:r>
            <a:r>
              <a:rPr lang="ru-RU" sz="5500" dirty="0"/>
              <a:t>элементарное двигательное и словесное планирование действий в ходе спортивных упражнений;</a:t>
            </a:r>
          </a:p>
          <a:p>
            <a:pPr marL="92075" indent="-92075" algn="just"/>
            <a:r>
              <a:rPr lang="ru-RU" sz="5500" dirty="0" smtClean="0"/>
              <a:t>владеет </a:t>
            </a:r>
            <a:r>
              <a:rPr lang="ru-RU" sz="5500" dirty="0"/>
              <a:t>элементарными нормами и правилами здорового образа жизни (в питании, двигательном режиме, закаливании, при формировании полезных привычек и др</a:t>
            </a:r>
            <a:r>
              <a:rPr lang="ru-RU" sz="5500" dirty="0" smtClean="0"/>
              <a:t>.).</a:t>
            </a:r>
            <a:endParaRPr lang="ru-RU" sz="5500" dirty="0"/>
          </a:p>
        </p:txBody>
      </p:sp>
    </p:spTree>
    <p:extLst>
      <p:ext uri="{BB962C8B-B14F-4D97-AF65-F5344CB8AC3E}">
        <p14:creationId xmlns:p14="http://schemas.microsoft.com/office/powerpoint/2010/main" val="336275837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Другая 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FFC000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FFF00"/>
      </a:accent6>
      <a:hlink>
        <a:srgbClr val="0000FF"/>
      </a:hlink>
      <a:folHlink>
        <a:srgbClr val="800080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327</TotalTime>
  <Words>784</Words>
  <Application>Microsoft Office PowerPoint</Application>
  <PresentationFormat>Экран (4:3)</PresentationFormat>
  <Paragraphs>81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структурное подразделение детский сад «Золотой петушок»  государственного бюджетного общеобразовательного  учреждения Самарской области средней общеобразовательной школы №2 с углубленным изучением  отдельных предметов п.г.т. Усть – Кинельский </vt:lpstr>
      <vt:lpstr>структурное подразделение детский сад «Золотой петушок»  государственного бюджетного общеобразовательного  учреждения Самарской области средней общеобразовательной школы №2 с углубленным изучением  отдельных предметов п.г.т. Усть – Кинельский</vt:lpstr>
      <vt:lpstr>структурное подразделение детский сад «Золотой петушок»  государственного бюджетного общеобразовательного  учреждения Самарской области средней общеобразовательной школы №2 с углубленным изучением  отдельных предметов п.г.т. Усть – Кинельский</vt:lpstr>
      <vt:lpstr>структурное подразделение детский сад «Золотой петушок»  государственного бюджетного общеобразовательного  учреждения Самарской области средней общеобразовательной школы №2 с углубленным изучением  отдельных предметов п.г.т. Усть – Кинельский</vt:lpstr>
      <vt:lpstr>структурное подразделение детский сад «Золотой петушок»  государственного бюджетного общеобразовательного  учреждения Самарской области средней общеобразовательной школы №2 с углубленным изучением  отдельных предметов п.г.т. Усть – Кинельский</vt:lpstr>
      <vt:lpstr>структурное подразделение детский сад «Золотой петушок»  государственного бюджетного общеобразовательного  учреждения Самарской области средней общеобразовательной школы №2 с углубленным изучением  отдельных предметов п.г.т. Усть – Кинельский</vt:lpstr>
      <vt:lpstr>структурное подразделение детский сад «Золотой петушок»  государственного бюджетного общеобразовательного  учреждения Самарской области средней общеобразовательной школы №2 с углубленным изучением  отдельных предметов п.г.т. Усть – Кинельский</vt:lpstr>
      <vt:lpstr>  Целевые ориентиры на этапе завершения дошкольного образования: 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Название презентации</dc:title>
  <dc:creator>Елена</dc:creator>
  <cp:lastModifiedBy>Садик</cp:lastModifiedBy>
  <cp:revision>35</cp:revision>
  <dcterms:created xsi:type="dcterms:W3CDTF">2013-07-29T17:42:42Z</dcterms:created>
  <dcterms:modified xsi:type="dcterms:W3CDTF">2023-10-12T03:10:52Z</dcterms:modified>
</cp:coreProperties>
</file>