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9" r:id="rId3"/>
    <p:sldId id="275" r:id="rId4"/>
    <p:sldId id="263" r:id="rId5"/>
    <p:sldId id="264" r:id="rId6"/>
    <p:sldId id="265" r:id="rId7"/>
    <p:sldId id="266" r:id="rId8"/>
    <p:sldId id="267" r:id="rId9"/>
    <p:sldId id="276" r:id="rId10"/>
    <p:sldId id="268" r:id="rId11"/>
    <p:sldId id="269" r:id="rId12"/>
    <p:sldId id="277" r:id="rId13"/>
    <p:sldId id="278" r:id="rId14"/>
    <p:sldId id="279" r:id="rId15"/>
    <p:sldId id="270" r:id="rId16"/>
    <p:sldId id="271" r:id="rId17"/>
    <p:sldId id="272" r:id="rId18"/>
    <p:sldId id="280" r:id="rId19"/>
    <p:sldId id="281" r:id="rId20"/>
    <p:sldId id="282" r:id="rId21"/>
    <p:sldId id="273" r:id="rId22"/>
    <p:sldId id="27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6BA5"/>
    <a:srgbClr val="6E558D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99F7C7-E0D1-4A06-8460-4EA4D86897D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7A79AB-8296-4E1A-B9B1-11572CDDBA7A}">
      <dgm:prSet phldrT="[Текст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dirty="0" smtClean="0"/>
            <a:t>ОБРАЗОВАТЕЛЬНЫЕ ОБЛАСТИ </a:t>
          </a:r>
          <a:endParaRPr lang="ru-RU" dirty="0"/>
        </a:p>
      </dgm:t>
    </dgm:pt>
    <dgm:pt modelId="{E27760FB-DEB3-43FB-85FA-D4B0621F02A5}" type="parTrans" cxnId="{EA93209D-F28B-486B-9539-BA34FFAA0D8F}">
      <dgm:prSet/>
      <dgm:spPr/>
      <dgm:t>
        <a:bodyPr/>
        <a:lstStyle/>
        <a:p>
          <a:endParaRPr lang="ru-RU"/>
        </a:p>
      </dgm:t>
    </dgm:pt>
    <dgm:pt modelId="{16C29E56-9BF2-45A2-A387-F40C44AF5904}" type="sibTrans" cxnId="{EA93209D-F28B-486B-9539-BA34FFAA0D8F}">
      <dgm:prSet/>
      <dgm:spPr/>
      <dgm:t>
        <a:bodyPr/>
        <a:lstStyle/>
        <a:p>
          <a:endParaRPr lang="ru-RU"/>
        </a:p>
      </dgm:t>
    </dgm:pt>
    <dgm:pt modelId="{CC6F4EC8-4A3D-4173-BE3B-6080CE9F03F7}">
      <dgm:prSet phldrT="[Текст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dirty="0" smtClean="0"/>
            <a:t>ФИЗИЧЕСКОЕ</a:t>
          </a:r>
          <a:endParaRPr lang="ru-RU" dirty="0"/>
        </a:p>
      </dgm:t>
    </dgm:pt>
    <dgm:pt modelId="{7B5E0E7A-135D-44C6-B0F4-B92357473A51}" type="parTrans" cxnId="{88CE5784-AF95-4BD5-92E2-D1234940B159}">
      <dgm:prSet/>
      <dgm:spPr/>
      <dgm:t>
        <a:bodyPr/>
        <a:lstStyle/>
        <a:p>
          <a:endParaRPr lang="ru-RU"/>
        </a:p>
      </dgm:t>
    </dgm:pt>
    <dgm:pt modelId="{B736A1C0-D4A4-4D75-B07E-FD12728BBB2E}" type="sibTrans" cxnId="{88CE5784-AF95-4BD5-92E2-D1234940B159}">
      <dgm:prSet/>
      <dgm:spPr/>
      <dgm:t>
        <a:bodyPr/>
        <a:lstStyle/>
        <a:p>
          <a:endParaRPr lang="ru-RU"/>
        </a:p>
      </dgm:t>
    </dgm:pt>
    <dgm:pt modelId="{0B8FF91F-15DC-4B77-A03C-07B6F8CCD9B3}">
      <dgm:prSet phldrT="[Текст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dirty="0" smtClean="0"/>
            <a:t>СОЦИАЛЬНО - КОММУНИКАТИВНОЕ</a:t>
          </a:r>
          <a:endParaRPr lang="ru-RU" dirty="0"/>
        </a:p>
      </dgm:t>
    </dgm:pt>
    <dgm:pt modelId="{F0020665-FC26-48C3-8702-A6236015274F}" type="parTrans" cxnId="{A1D97C2D-BFF1-4D08-A672-717974EE8D52}">
      <dgm:prSet/>
      <dgm:spPr/>
      <dgm:t>
        <a:bodyPr/>
        <a:lstStyle/>
        <a:p>
          <a:endParaRPr lang="ru-RU"/>
        </a:p>
      </dgm:t>
    </dgm:pt>
    <dgm:pt modelId="{FA6869D2-1D13-4150-93AA-C38245E8BCAB}" type="sibTrans" cxnId="{A1D97C2D-BFF1-4D08-A672-717974EE8D52}">
      <dgm:prSet/>
      <dgm:spPr/>
      <dgm:t>
        <a:bodyPr/>
        <a:lstStyle/>
        <a:p>
          <a:endParaRPr lang="ru-RU"/>
        </a:p>
      </dgm:t>
    </dgm:pt>
    <dgm:pt modelId="{E714D012-096F-4489-A002-4CA1D6B9E6C6}">
      <dgm:prSet phldrT="[Текст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dirty="0" smtClean="0"/>
            <a:t>ПОЗНАВАТЕЛЬНОЕ </a:t>
          </a:r>
          <a:endParaRPr lang="ru-RU" dirty="0"/>
        </a:p>
      </dgm:t>
    </dgm:pt>
    <dgm:pt modelId="{A9ADC570-0BD3-4297-A5E9-B6E7A992B5E8}" type="parTrans" cxnId="{44925E14-3234-4251-AAA0-F74949B698F8}">
      <dgm:prSet/>
      <dgm:spPr/>
      <dgm:t>
        <a:bodyPr/>
        <a:lstStyle/>
        <a:p>
          <a:endParaRPr lang="ru-RU"/>
        </a:p>
      </dgm:t>
    </dgm:pt>
    <dgm:pt modelId="{5B446A85-A475-46C3-9AB1-0F8950B904F4}" type="sibTrans" cxnId="{44925E14-3234-4251-AAA0-F74949B698F8}">
      <dgm:prSet/>
      <dgm:spPr/>
      <dgm:t>
        <a:bodyPr/>
        <a:lstStyle/>
        <a:p>
          <a:endParaRPr lang="ru-RU"/>
        </a:p>
      </dgm:t>
    </dgm:pt>
    <dgm:pt modelId="{2D2020B9-59A7-4202-BD36-9DD7223967B2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dirty="0" smtClean="0"/>
            <a:t>РЕЧЕВОЕ</a:t>
          </a:r>
          <a:endParaRPr lang="ru-RU" dirty="0"/>
        </a:p>
      </dgm:t>
    </dgm:pt>
    <dgm:pt modelId="{C71B3C91-60F2-4453-90D6-BF741C04B4B2}" type="parTrans" cxnId="{E4E25C6F-F44E-4201-BF6E-3BBCC5490A9B}">
      <dgm:prSet/>
      <dgm:spPr/>
      <dgm:t>
        <a:bodyPr/>
        <a:lstStyle/>
        <a:p>
          <a:endParaRPr lang="ru-RU"/>
        </a:p>
      </dgm:t>
    </dgm:pt>
    <dgm:pt modelId="{A0B267B1-0971-4758-9DC7-C5F23F44B26F}" type="sibTrans" cxnId="{E4E25C6F-F44E-4201-BF6E-3BBCC5490A9B}">
      <dgm:prSet/>
      <dgm:spPr/>
      <dgm:t>
        <a:bodyPr/>
        <a:lstStyle/>
        <a:p>
          <a:endParaRPr lang="ru-RU"/>
        </a:p>
      </dgm:t>
    </dgm:pt>
    <dgm:pt modelId="{7B5B488D-0467-407C-8F4B-0A82F12E52D4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dirty="0" smtClean="0"/>
            <a:t>ХУДОЖЕСТВЕННО - ЭСТЕТИЧЕСКОЕ</a:t>
          </a:r>
          <a:endParaRPr lang="ru-RU" dirty="0"/>
        </a:p>
      </dgm:t>
    </dgm:pt>
    <dgm:pt modelId="{E764CA44-3E36-44AC-AD69-51F0D9EC474F}" type="parTrans" cxnId="{E28F6858-B7E1-4232-9595-A1CFA8D2403F}">
      <dgm:prSet/>
      <dgm:spPr/>
      <dgm:t>
        <a:bodyPr/>
        <a:lstStyle/>
        <a:p>
          <a:endParaRPr lang="ru-RU"/>
        </a:p>
      </dgm:t>
    </dgm:pt>
    <dgm:pt modelId="{67E7D025-CC14-46F4-99FE-3F7857ED8105}" type="sibTrans" cxnId="{E28F6858-B7E1-4232-9595-A1CFA8D2403F}">
      <dgm:prSet/>
      <dgm:spPr/>
      <dgm:t>
        <a:bodyPr/>
        <a:lstStyle/>
        <a:p>
          <a:endParaRPr lang="ru-RU"/>
        </a:p>
      </dgm:t>
    </dgm:pt>
    <dgm:pt modelId="{B842586E-79E3-4F40-84FD-AD9FAB9ACE0B}" type="pres">
      <dgm:prSet presAssocID="{3599F7C7-E0D1-4A06-8460-4EA4D86897D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FC8CE0-AF19-46BD-907E-C98C7EF8A020}" type="pres">
      <dgm:prSet presAssocID="{AC7A79AB-8296-4E1A-B9B1-11572CDDBA7A}" presName="root1" presStyleCnt="0"/>
      <dgm:spPr/>
    </dgm:pt>
    <dgm:pt modelId="{B6172F73-FA57-454D-99EF-83379A4CCC91}" type="pres">
      <dgm:prSet presAssocID="{AC7A79AB-8296-4E1A-B9B1-11572CDDBA7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44EB5C-0CC4-4C56-8C14-71B7D8C917ED}" type="pres">
      <dgm:prSet presAssocID="{AC7A79AB-8296-4E1A-B9B1-11572CDDBA7A}" presName="level2hierChild" presStyleCnt="0"/>
      <dgm:spPr/>
    </dgm:pt>
    <dgm:pt modelId="{D8E0ECFD-B933-4FFC-9C0F-37DB8A43A101}" type="pres">
      <dgm:prSet presAssocID="{7B5E0E7A-135D-44C6-B0F4-B92357473A51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BEC55847-E0E3-4426-835F-3D66BD885513}" type="pres">
      <dgm:prSet presAssocID="{7B5E0E7A-135D-44C6-B0F4-B92357473A51}" presName="connTx" presStyleLbl="parChTrans1D2" presStyleIdx="0" presStyleCnt="5"/>
      <dgm:spPr/>
      <dgm:t>
        <a:bodyPr/>
        <a:lstStyle/>
        <a:p>
          <a:endParaRPr lang="ru-RU"/>
        </a:p>
      </dgm:t>
    </dgm:pt>
    <dgm:pt modelId="{9D1E51A2-E98B-4577-829D-4595DF59B234}" type="pres">
      <dgm:prSet presAssocID="{CC6F4EC8-4A3D-4173-BE3B-6080CE9F03F7}" presName="root2" presStyleCnt="0"/>
      <dgm:spPr/>
    </dgm:pt>
    <dgm:pt modelId="{CBB8F49E-0F33-487B-A45C-77FB1CE2C4C9}" type="pres">
      <dgm:prSet presAssocID="{CC6F4EC8-4A3D-4173-BE3B-6080CE9F03F7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E971D2-AE33-421C-A15C-A6048C70885B}" type="pres">
      <dgm:prSet presAssocID="{CC6F4EC8-4A3D-4173-BE3B-6080CE9F03F7}" presName="level3hierChild" presStyleCnt="0"/>
      <dgm:spPr/>
    </dgm:pt>
    <dgm:pt modelId="{1D30C51E-534E-4F43-86F2-0424CFF3E837}" type="pres">
      <dgm:prSet presAssocID="{E764CA44-3E36-44AC-AD69-51F0D9EC474F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649DAF86-3B46-453C-833D-74A46C077347}" type="pres">
      <dgm:prSet presAssocID="{E764CA44-3E36-44AC-AD69-51F0D9EC474F}" presName="connTx" presStyleLbl="parChTrans1D2" presStyleIdx="1" presStyleCnt="5"/>
      <dgm:spPr/>
      <dgm:t>
        <a:bodyPr/>
        <a:lstStyle/>
        <a:p>
          <a:endParaRPr lang="ru-RU"/>
        </a:p>
      </dgm:t>
    </dgm:pt>
    <dgm:pt modelId="{2F18FC1B-447B-4C92-81DB-9EC3513E9B63}" type="pres">
      <dgm:prSet presAssocID="{7B5B488D-0467-407C-8F4B-0A82F12E52D4}" presName="root2" presStyleCnt="0"/>
      <dgm:spPr/>
    </dgm:pt>
    <dgm:pt modelId="{7AB6F1F1-839F-4FBA-80FC-96FF7EF131F3}" type="pres">
      <dgm:prSet presAssocID="{7B5B488D-0467-407C-8F4B-0A82F12E52D4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B8E218-2BE9-43BE-8FA5-0936CE3AB7A5}" type="pres">
      <dgm:prSet presAssocID="{7B5B488D-0467-407C-8F4B-0A82F12E52D4}" presName="level3hierChild" presStyleCnt="0"/>
      <dgm:spPr/>
    </dgm:pt>
    <dgm:pt modelId="{AA59C9A4-73DC-499F-AEF9-AAFC3B4D625A}" type="pres">
      <dgm:prSet presAssocID="{F0020665-FC26-48C3-8702-A6236015274F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728338CB-FDAE-42CB-8859-DC06C3045A58}" type="pres">
      <dgm:prSet presAssocID="{F0020665-FC26-48C3-8702-A6236015274F}" presName="connTx" presStyleLbl="parChTrans1D2" presStyleIdx="2" presStyleCnt="5"/>
      <dgm:spPr/>
      <dgm:t>
        <a:bodyPr/>
        <a:lstStyle/>
        <a:p>
          <a:endParaRPr lang="ru-RU"/>
        </a:p>
      </dgm:t>
    </dgm:pt>
    <dgm:pt modelId="{22662D2A-8395-4F88-BA13-E6067AB84360}" type="pres">
      <dgm:prSet presAssocID="{0B8FF91F-15DC-4B77-A03C-07B6F8CCD9B3}" presName="root2" presStyleCnt="0"/>
      <dgm:spPr/>
    </dgm:pt>
    <dgm:pt modelId="{FA9E692A-217B-49C4-98A6-57EEA09CF5DD}" type="pres">
      <dgm:prSet presAssocID="{0B8FF91F-15DC-4B77-A03C-07B6F8CCD9B3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B39345-585C-4C0C-9CA6-9723E1F85F3A}" type="pres">
      <dgm:prSet presAssocID="{0B8FF91F-15DC-4B77-A03C-07B6F8CCD9B3}" presName="level3hierChild" presStyleCnt="0"/>
      <dgm:spPr/>
    </dgm:pt>
    <dgm:pt modelId="{E8297DBC-ABBA-406F-A15D-D129CB5B806B}" type="pres">
      <dgm:prSet presAssocID="{A9ADC570-0BD3-4297-A5E9-B6E7A992B5E8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1968B77F-5C89-4359-8BFC-1F4B6F97A27F}" type="pres">
      <dgm:prSet presAssocID="{A9ADC570-0BD3-4297-A5E9-B6E7A992B5E8}" presName="connTx" presStyleLbl="parChTrans1D2" presStyleIdx="3" presStyleCnt="5"/>
      <dgm:spPr/>
      <dgm:t>
        <a:bodyPr/>
        <a:lstStyle/>
        <a:p>
          <a:endParaRPr lang="ru-RU"/>
        </a:p>
      </dgm:t>
    </dgm:pt>
    <dgm:pt modelId="{B3C04052-8FB9-4453-B949-CFECC48918AA}" type="pres">
      <dgm:prSet presAssocID="{E714D012-096F-4489-A002-4CA1D6B9E6C6}" presName="root2" presStyleCnt="0"/>
      <dgm:spPr/>
    </dgm:pt>
    <dgm:pt modelId="{3DA92B60-7936-4B1C-BDB7-98FDF2E85CE3}" type="pres">
      <dgm:prSet presAssocID="{E714D012-096F-4489-A002-4CA1D6B9E6C6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395EDC-37FF-46A2-A38E-CFA2A7C91F02}" type="pres">
      <dgm:prSet presAssocID="{E714D012-096F-4489-A002-4CA1D6B9E6C6}" presName="level3hierChild" presStyleCnt="0"/>
      <dgm:spPr/>
    </dgm:pt>
    <dgm:pt modelId="{EB372656-9A9C-4C05-93BA-0E398C13E9A4}" type="pres">
      <dgm:prSet presAssocID="{C71B3C91-60F2-4453-90D6-BF741C04B4B2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064991D4-AD5F-49B6-B424-2E5620E4310C}" type="pres">
      <dgm:prSet presAssocID="{C71B3C91-60F2-4453-90D6-BF741C04B4B2}" presName="connTx" presStyleLbl="parChTrans1D2" presStyleIdx="4" presStyleCnt="5"/>
      <dgm:spPr/>
      <dgm:t>
        <a:bodyPr/>
        <a:lstStyle/>
        <a:p>
          <a:endParaRPr lang="ru-RU"/>
        </a:p>
      </dgm:t>
    </dgm:pt>
    <dgm:pt modelId="{6273829C-2993-473A-B720-97368C10781E}" type="pres">
      <dgm:prSet presAssocID="{2D2020B9-59A7-4202-BD36-9DD7223967B2}" presName="root2" presStyleCnt="0"/>
      <dgm:spPr/>
    </dgm:pt>
    <dgm:pt modelId="{DF77D7FF-16C7-45D6-99C8-305018E1AED1}" type="pres">
      <dgm:prSet presAssocID="{2D2020B9-59A7-4202-BD36-9DD7223967B2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778653-C2D4-4EEB-8C87-AD77926214ED}" type="pres">
      <dgm:prSet presAssocID="{2D2020B9-59A7-4202-BD36-9DD7223967B2}" presName="level3hierChild" presStyleCnt="0"/>
      <dgm:spPr/>
    </dgm:pt>
  </dgm:ptLst>
  <dgm:cxnLst>
    <dgm:cxn modelId="{45FE7127-FF38-46B3-967B-9D37E25856AD}" type="presOf" srcId="{A9ADC570-0BD3-4297-A5E9-B6E7A992B5E8}" destId="{1968B77F-5C89-4359-8BFC-1F4B6F97A27F}" srcOrd="1" destOrd="0" presId="urn:microsoft.com/office/officeart/2008/layout/HorizontalMultiLevelHierarchy"/>
    <dgm:cxn modelId="{E4E25C6F-F44E-4201-BF6E-3BBCC5490A9B}" srcId="{AC7A79AB-8296-4E1A-B9B1-11572CDDBA7A}" destId="{2D2020B9-59A7-4202-BD36-9DD7223967B2}" srcOrd="4" destOrd="0" parTransId="{C71B3C91-60F2-4453-90D6-BF741C04B4B2}" sibTransId="{A0B267B1-0971-4758-9DC7-C5F23F44B26F}"/>
    <dgm:cxn modelId="{430C8D69-DE9D-4C50-B359-E0B85D5095E7}" type="presOf" srcId="{7B5E0E7A-135D-44C6-B0F4-B92357473A51}" destId="{D8E0ECFD-B933-4FFC-9C0F-37DB8A43A101}" srcOrd="0" destOrd="0" presId="urn:microsoft.com/office/officeart/2008/layout/HorizontalMultiLevelHierarchy"/>
    <dgm:cxn modelId="{E1F5DB6E-3115-4A29-9705-D50B76307F49}" type="presOf" srcId="{A9ADC570-0BD3-4297-A5E9-B6E7A992B5E8}" destId="{E8297DBC-ABBA-406F-A15D-D129CB5B806B}" srcOrd="0" destOrd="0" presId="urn:microsoft.com/office/officeart/2008/layout/HorizontalMultiLevelHierarchy"/>
    <dgm:cxn modelId="{E1BACD6D-347C-442F-A804-428587016398}" type="presOf" srcId="{F0020665-FC26-48C3-8702-A6236015274F}" destId="{AA59C9A4-73DC-499F-AEF9-AAFC3B4D625A}" srcOrd="0" destOrd="0" presId="urn:microsoft.com/office/officeart/2008/layout/HorizontalMultiLevelHierarchy"/>
    <dgm:cxn modelId="{9A281C87-E3C4-4507-ACA0-82EBED22BE7F}" type="presOf" srcId="{C71B3C91-60F2-4453-90D6-BF741C04B4B2}" destId="{EB372656-9A9C-4C05-93BA-0E398C13E9A4}" srcOrd="0" destOrd="0" presId="urn:microsoft.com/office/officeart/2008/layout/HorizontalMultiLevelHierarchy"/>
    <dgm:cxn modelId="{88CE5784-AF95-4BD5-92E2-D1234940B159}" srcId="{AC7A79AB-8296-4E1A-B9B1-11572CDDBA7A}" destId="{CC6F4EC8-4A3D-4173-BE3B-6080CE9F03F7}" srcOrd="0" destOrd="0" parTransId="{7B5E0E7A-135D-44C6-B0F4-B92357473A51}" sibTransId="{B736A1C0-D4A4-4D75-B07E-FD12728BBB2E}"/>
    <dgm:cxn modelId="{A1D97C2D-BFF1-4D08-A672-717974EE8D52}" srcId="{AC7A79AB-8296-4E1A-B9B1-11572CDDBA7A}" destId="{0B8FF91F-15DC-4B77-A03C-07B6F8CCD9B3}" srcOrd="2" destOrd="0" parTransId="{F0020665-FC26-48C3-8702-A6236015274F}" sibTransId="{FA6869D2-1D13-4150-93AA-C38245E8BCAB}"/>
    <dgm:cxn modelId="{B7A0C9B0-7792-47B5-879B-DC62E7357731}" type="presOf" srcId="{7B5E0E7A-135D-44C6-B0F4-B92357473A51}" destId="{BEC55847-E0E3-4426-835F-3D66BD885513}" srcOrd="1" destOrd="0" presId="urn:microsoft.com/office/officeart/2008/layout/HorizontalMultiLevelHierarchy"/>
    <dgm:cxn modelId="{13DFE308-E65C-48B5-B36C-C4FD8E1A6C01}" type="presOf" srcId="{2D2020B9-59A7-4202-BD36-9DD7223967B2}" destId="{DF77D7FF-16C7-45D6-99C8-305018E1AED1}" srcOrd="0" destOrd="0" presId="urn:microsoft.com/office/officeart/2008/layout/HorizontalMultiLevelHierarchy"/>
    <dgm:cxn modelId="{C2CC834F-BBB1-4F2D-AE66-E13619C688B6}" type="presOf" srcId="{AC7A79AB-8296-4E1A-B9B1-11572CDDBA7A}" destId="{B6172F73-FA57-454D-99EF-83379A4CCC91}" srcOrd="0" destOrd="0" presId="urn:microsoft.com/office/officeart/2008/layout/HorizontalMultiLevelHierarchy"/>
    <dgm:cxn modelId="{A81A4901-490A-4BB2-9F46-C892CC32926B}" type="presOf" srcId="{7B5B488D-0467-407C-8F4B-0A82F12E52D4}" destId="{7AB6F1F1-839F-4FBA-80FC-96FF7EF131F3}" srcOrd="0" destOrd="0" presId="urn:microsoft.com/office/officeart/2008/layout/HorizontalMultiLevelHierarchy"/>
    <dgm:cxn modelId="{A20A7855-2342-4B46-9307-A02B664CBF3C}" type="presOf" srcId="{3599F7C7-E0D1-4A06-8460-4EA4D86897DF}" destId="{B842586E-79E3-4F40-84FD-AD9FAB9ACE0B}" srcOrd="0" destOrd="0" presId="urn:microsoft.com/office/officeart/2008/layout/HorizontalMultiLevelHierarchy"/>
    <dgm:cxn modelId="{29D0C782-8019-4854-BE91-CFE6B491AC23}" type="presOf" srcId="{F0020665-FC26-48C3-8702-A6236015274F}" destId="{728338CB-FDAE-42CB-8859-DC06C3045A58}" srcOrd="1" destOrd="0" presId="urn:microsoft.com/office/officeart/2008/layout/HorizontalMultiLevelHierarchy"/>
    <dgm:cxn modelId="{FF2EDF5F-9B3C-4FEF-94F0-7F85BF459A5A}" type="presOf" srcId="{E764CA44-3E36-44AC-AD69-51F0D9EC474F}" destId="{649DAF86-3B46-453C-833D-74A46C077347}" srcOrd="1" destOrd="0" presId="urn:microsoft.com/office/officeart/2008/layout/HorizontalMultiLevelHierarchy"/>
    <dgm:cxn modelId="{59FE7686-2817-4550-8B3E-66DBF79F2A98}" type="presOf" srcId="{CC6F4EC8-4A3D-4173-BE3B-6080CE9F03F7}" destId="{CBB8F49E-0F33-487B-A45C-77FB1CE2C4C9}" srcOrd="0" destOrd="0" presId="urn:microsoft.com/office/officeart/2008/layout/HorizontalMultiLevelHierarchy"/>
    <dgm:cxn modelId="{D8C33970-4DC0-451B-9ADB-D244EE00824B}" type="presOf" srcId="{C71B3C91-60F2-4453-90D6-BF741C04B4B2}" destId="{064991D4-AD5F-49B6-B424-2E5620E4310C}" srcOrd="1" destOrd="0" presId="urn:microsoft.com/office/officeart/2008/layout/HorizontalMultiLevelHierarchy"/>
    <dgm:cxn modelId="{D0C1C1CC-8801-461D-851B-B5C9BDFF7895}" type="presOf" srcId="{0B8FF91F-15DC-4B77-A03C-07B6F8CCD9B3}" destId="{FA9E692A-217B-49C4-98A6-57EEA09CF5DD}" srcOrd="0" destOrd="0" presId="urn:microsoft.com/office/officeart/2008/layout/HorizontalMultiLevelHierarchy"/>
    <dgm:cxn modelId="{96517EB7-ADDD-443E-AF7C-9CC41E584F81}" type="presOf" srcId="{E714D012-096F-4489-A002-4CA1D6B9E6C6}" destId="{3DA92B60-7936-4B1C-BDB7-98FDF2E85CE3}" srcOrd="0" destOrd="0" presId="urn:microsoft.com/office/officeart/2008/layout/HorizontalMultiLevelHierarchy"/>
    <dgm:cxn modelId="{E28F6858-B7E1-4232-9595-A1CFA8D2403F}" srcId="{AC7A79AB-8296-4E1A-B9B1-11572CDDBA7A}" destId="{7B5B488D-0467-407C-8F4B-0A82F12E52D4}" srcOrd="1" destOrd="0" parTransId="{E764CA44-3E36-44AC-AD69-51F0D9EC474F}" sibTransId="{67E7D025-CC14-46F4-99FE-3F7857ED8105}"/>
    <dgm:cxn modelId="{44925E14-3234-4251-AAA0-F74949B698F8}" srcId="{AC7A79AB-8296-4E1A-B9B1-11572CDDBA7A}" destId="{E714D012-096F-4489-A002-4CA1D6B9E6C6}" srcOrd="3" destOrd="0" parTransId="{A9ADC570-0BD3-4297-A5E9-B6E7A992B5E8}" sibTransId="{5B446A85-A475-46C3-9AB1-0F8950B904F4}"/>
    <dgm:cxn modelId="{29B8B784-A6D2-4A7A-BA5C-C0B42530022F}" type="presOf" srcId="{E764CA44-3E36-44AC-AD69-51F0D9EC474F}" destId="{1D30C51E-534E-4F43-86F2-0424CFF3E837}" srcOrd="0" destOrd="0" presId="urn:microsoft.com/office/officeart/2008/layout/HorizontalMultiLevelHierarchy"/>
    <dgm:cxn modelId="{EA93209D-F28B-486B-9539-BA34FFAA0D8F}" srcId="{3599F7C7-E0D1-4A06-8460-4EA4D86897DF}" destId="{AC7A79AB-8296-4E1A-B9B1-11572CDDBA7A}" srcOrd="0" destOrd="0" parTransId="{E27760FB-DEB3-43FB-85FA-D4B0621F02A5}" sibTransId="{16C29E56-9BF2-45A2-A387-F40C44AF5904}"/>
    <dgm:cxn modelId="{C8EB259C-E150-4666-9E82-D87D34118892}" type="presParOf" srcId="{B842586E-79E3-4F40-84FD-AD9FAB9ACE0B}" destId="{37FC8CE0-AF19-46BD-907E-C98C7EF8A020}" srcOrd="0" destOrd="0" presId="urn:microsoft.com/office/officeart/2008/layout/HorizontalMultiLevelHierarchy"/>
    <dgm:cxn modelId="{86974093-CB43-4A33-8F4D-6C5530D91103}" type="presParOf" srcId="{37FC8CE0-AF19-46BD-907E-C98C7EF8A020}" destId="{B6172F73-FA57-454D-99EF-83379A4CCC91}" srcOrd="0" destOrd="0" presId="urn:microsoft.com/office/officeart/2008/layout/HorizontalMultiLevelHierarchy"/>
    <dgm:cxn modelId="{0C856518-83A1-4253-82FE-70C8B9D5495C}" type="presParOf" srcId="{37FC8CE0-AF19-46BD-907E-C98C7EF8A020}" destId="{1F44EB5C-0CC4-4C56-8C14-71B7D8C917ED}" srcOrd="1" destOrd="0" presId="urn:microsoft.com/office/officeart/2008/layout/HorizontalMultiLevelHierarchy"/>
    <dgm:cxn modelId="{FB4BD75E-3159-4537-B9CB-499DF52751C4}" type="presParOf" srcId="{1F44EB5C-0CC4-4C56-8C14-71B7D8C917ED}" destId="{D8E0ECFD-B933-4FFC-9C0F-37DB8A43A101}" srcOrd="0" destOrd="0" presId="urn:microsoft.com/office/officeart/2008/layout/HorizontalMultiLevelHierarchy"/>
    <dgm:cxn modelId="{F6572156-C1F0-4BF0-B0BD-6554E2A04392}" type="presParOf" srcId="{D8E0ECFD-B933-4FFC-9C0F-37DB8A43A101}" destId="{BEC55847-E0E3-4426-835F-3D66BD885513}" srcOrd="0" destOrd="0" presId="urn:microsoft.com/office/officeart/2008/layout/HorizontalMultiLevelHierarchy"/>
    <dgm:cxn modelId="{FB96D030-E784-4437-8A85-F287E38C8B16}" type="presParOf" srcId="{1F44EB5C-0CC4-4C56-8C14-71B7D8C917ED}" destId="{9D1E51A2-E98B-4577-829D-4595DF59B234}" srcOrd="1" destOrd="0" presId="urn:microsoft.com/office/officeart/2008/layout/HorizontalMultiLevelHierarchy"/>
    <dgm:cxn modelId="{D2B1D1C1-0EB7-45C8-AE1C-C405D4D8D5D9}" type="presParOf" srcId="{9D1E51A2-E98B-4577-829D-4595DF59B234}" destId="{CBB8F49E-0F33-487B-A45C-77FB1CE2C4C9}" srcOrd="0" destOrd="0" presId="urn:microsoft.com/office/officeart/2008/layout/HorizontalMultiLevelHierarchy"/>
    <dgm:cxn modelId="{01B7C386-304E-4DAE-B9C4-0DECE02908F0}" type="presParOf" srcId="{9D1E51A2-E98B-4577-829D-4595DF59B234}" destId="{89E971D2-AE33-421C-A15C-A6048C70885B}" srcOrd="1" destOrd="0" presId="urn:microsoft.com/office/officeart/2008/layout/HorizontalMultiLevelHierarchy"/>
    <dgm:cxn modelId="{D341EF27-56AB-46E6-940B-7C751921695B}" type="presParOf" srcId="{1F44EB5C-0CC4-4C56-8C14-71B7D8C917ED}" destId="{1D30C51E-534E-4F43-86F2-0424CFF3E837}" srcOrd="2" destOrd="0" presId="urn:microsoft.com/office/officeart/2008/layout/HorizontalMultiLevelHierarchy"/>
    <dgm:cxn modelId="{5AD88696-6F80-4AF7-A1FC-3D101939DA3A}" type="presParOf" srcId="{1D30C51E-534E-4F43-86F2-0424CFF3E837}" destId="{649DAF86-3B46-453C-833D-74A46C077347}" srcOrd="0" destOrd="0" presId="urn:microsoft.com/office/officeart/2008/layout/HorizontalMultiLevelHierarchy"/>
    <dgm:cxn modelId="{869DC707-22FB-4B15-97AD-63DA682CD344}" type="presParOf" srcId="{1F44EB5C-0CC4-4C56-8C14-71B7D8C917ED}" destId="{2F18FC1B-447B-4C92-81DB-9EC3513E9B63}" srcOrd="3" destOrd="0" presId="urn:microsoft.com/office/officeart/2008/layout/HorizontalMultiLevelHierarchy"/>
    <dgm:cxn modelId="{0158BA34-E789-4191-82EA-8822C00C0123}" type="presParOf" srcId="{2F18FC1B-447B-4C92-81DB-9EC3513E9B63}" destId="{7AB6F1F1-839F-4FBA-80FC-96FF7EF131F3}" srcOrd="0" destOrd="0" presId="urn:microsoft.com/office/officeart/2008/layout/HorizontalMultiLevelHierarchy"/>
    <dgm:cxn modelId="{BC0DB35F-9A09-43E6-8B56-9E05CBD85EFC}" type="presParOf" srcId="{2F18FC1B-447B-4C92-81DB-9EC3513E9B63}" destId="{39B8E218-2BE9-43BE-8FA5-0936CE3AB7A5}" srcOrd="1" destOrd="0" presId="urn:microsoft.com/office/officeart/2008/layout/HorizontalMultiLevelHierarchy"/>
    <dgm:cxn modelId="{D62FED03-349F-4CE4-AB3C-EE7534F364DB}" type="presParOf" srcId="{1F44EB5C-0CC4-4C56-8C14-71B7D8C917ED}" destId="{AA59C9A4-73DC-499F-AEF9-AAFC3B4D625A}" srcOrd="4" destOrd="0" presId="urn:microsoft.com/office/officeart/2008/layout/HorizontalMultiLevelHierarchy"/>
    <dgm:cxn modelId="{152EC890-0215-42A4-9ADD-3EC95473CB78}" type="presParOf" srcId="{AA59C9A4-73DC-499F-AEF9-AAFC3B4D625A}" destId="{728338CB-FDAE-42CB-8859-DC06C3045A58}" srcOrd="0" destOrd="0" presId="urn:microsoft.com/office/officeart/2008/layout/HorizontalMultiLevelHierarchy"/>
    <dgm:cxn modelId="{8C28A3DE-65EE-4CF8-81BE-5C2183237B13}" type="presParOf" srcId="{1F44EB5C-0CC4-4C56-8C14-71B7D8C917ED}" destId="{22662D2A-8395-4F88-BA13-E6067AB84360}" srcOrd="5" destOrd="0" presId="urn:microsoft.com/office/officeart/2008/layout/HorizontalMultiLevelHierarchy"/>
    <dgm:cxn modelId="{FD23A34C-4DB2-40CC-8C11-721AE542753C}" type="presParOf" srcId="{22662D2A-8395-4F88-BA13-E6067AB84360}" destId="{FA9E692A-217B-49C4-98A6-57EEA09CF5DD}" srcOrd="0" destOrd="0" presId="urn:microsoft.com/office/officeart/2008/layout/HorizontalMultiLevelHierarchy"/>
    <dgm:cxn modelId="{0862AD4D-1998-49BB-894E-3FBD0D72607A}" type="presParOf" srcId="{22662D2A-8395-4F88-BA13-E6067AB84360}" destId="{38B39345-585C-4C0C-9CA6-9723E1F85F3A}" srcOrd="1" destOrd="0" presId="urn:microsoft.com/office/officeart/2008/layout/HorizontalMultiLevelHierarchy"/>
    <dgm:cxn modelId="{49052805-1040-49DC-A4CC-5B9D43E94876}" type="presParOf" srcId="{1F44EB5C-0CC4-4C56-8C14-71B7D8C917ED}" destId="{E8297DBC-ABBA-406F-A15D-D129CB5B806B}" srcOrd="6" destOrd="0" presId="urn:microsoft.com/office/officeart/2008/layout/HorizontalMultiLevelHierarchy"/>
    <dgm:cxn modelId="{64910557-176B-49DE-8C9C-BE3D3484ADDD}" type="presParOf" srcId="{E8297DBC-ABBA-406F-A15D-D129CB5B806B}" destId="{1968B77F-5C89-4359-8BFC-1F4B6F97A27F}" srcOrd="0" destOrd="0" presId="urn:microsoft.com/office/officeart/2008/layout/HorizontalMultiLevelHierarchy"/>
    <dgm:cxn modelId="{A85E4E04-8919-4A75-912A-E492D0200278}" type="presParOf" srcId="{1F44EB5C-0CC4-4C56-8C14-71B7D8C917ED}" destId="{B3C04052-8FB9-4453-B949-CFECC48918AA}" srcOrd="7" destOrd="0" presId="urn:microsoft.com/office/officeart/2008/layout/HorizontalMultiLevelHierarchy"/>
    <dgm:cxn modelId="{467295E2-3FDF-4554-8055-045088B103CA}" type="presParOf" srcId="{B3C04052-8FB9-4453-B949-CFECC48918AA}" destId="{3DA92B60-7936-4B1C-BDB7-98FDF2E85CE3}" srcOrd="0" destOrd="0" presId="urn:microsoft.com/office/officeart/2008/layout/HorizontalMultiLevelHierarchy"/>
    <dgm:cxn modelId="{0F9278EE-35C4-43FE-B772-8BD3FA083E89}" type="presParOf" srcId="{B3C04052-8FB9-4453-B949-CFECC48918AA}" destId="{13395EDC-37FF-46A2-A38E-CFA2A7C91F02}" srcOrd="1" destOrd="0" presId="urn:microsoft.com/office/officeart/2008/layout/HorizontalMultiLevelHierarchy"/>
    <dgm:cxn modelId="{E1D89661-CDFD-4772-8E45-3D105422E326}" type="presParOf" srcId="{1F44EB5C-0CC4-4C56-8C14-71B7D8C917ED}" destId="{EB372656-9A9C-4C05-93BA-0E398C13E9A4}" srcOrd="8" destOrd="0" presId="urn:microsoft.com/office/officeart/2008/layout/HorizontalMultiLevelHierarchy"/>
    <dgm:cxn modelId="{08DF37DA-52E0-4D72-B2F2-8DEBDA7C5E9B}" type="presParOf" srcId="{EB372656-9A9C-4C05-93BA-0E398C13E9A4}" destId="{064991D4-AD5F-49B6-B424-2E5620E4310C}" srcOrd="0" destOrd="0" presId="urn:microsoft.com/office/officeart/2008/layout/HorizontalMultiLevelHierarchy"/>
    <dgm:cxn modelId="{93B20DF0-D274-4979-A4BC-54D0543E8137}" type="presParOf" srcId="{1F44EB5C-0CC4-4C56-8C14-71B7D8C917ED}" destId="{6273829C-2993-473A-B720-97368C10781E}" srcOrd="9" destOrd="0" presId="urn:microsoft.com/office/officeart/2008/layout/HorizontalMultiLevelHierarchy"/>
    <dgm:cxn modelId="{3EE08747-267B-4963-A3B2-C96151FDAFE1}" type="presParOf" srcId="{6273829C-2993-473A-B720-97368C10781E}" destId="{DF77D7FF-16C7-45D6-99C8-305018E1AED1}" srcOrd="0" destOrd="0" presId="urn:microsoft.com/office/officeart/2008/layout/HorizontalMultiLevelHierarchy"/>
    <dgm:cxn modelId="{8CEE64E4-D80E-496C-96C1-0909DF0FB0F8}" type="presParOf" srcId="{6273829C-2993-473A-B720-97368C10781E}" destId="{31778653-C2D4-4EEB-8C87-AD77926214E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93A02-D28B-4D41-9756-B65D11236665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C6CD6-F686-45B0-A374-59621B28CA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764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C6CD6-F686-45B0-A374-59621B28CA1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744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05.10.2022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55576" y="764704"/>
            <a:ext cx="7704856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9320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</a:t>
            </a:r>
            <a:r>
              <a:rPr lang="ru-RU" sz="1800" b="1" spc="-5" dirty="0" smtClean="0">
                <a:solidFill>
                  <a:srgbClr val="1F487C"/>
                </a:solidFill>
                <a:latin typeface="Times New Roman"/>
                <a:cs typeface="Times New Roman"/>
              </a:rPr>
              <a:t>труктурное</a:t>
            </a:r>
            <a:r>
              <a:rPr lang="ru-RU" sz="1800" b="1" spc="-25" dirty="0" smtClean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</a:t>
            </a:r>
            <a:r>
              <a:rPr lang="ru-RU" sz="1800" b="1" spc="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детский</a:t>
            </a:r>
            <a:r>
              <a:rPr lang="ru-RU" sz="18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сад</a:t>
            </a:r>
            <a:r>
              <a:rPr lang="ru-RU" sz="18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0" dirty="0" smtClean="0">
                <a:solidFill>
                  <a:srgbClr val="1F487C"/>
                </a:solidFill>
                <a:latin typeface="Times New Roman"/>
                <a:cs typeface="Times New Roman"/>
              </a:rPr>
              <a:t>«Золотой петушок»</a:t>
            </a:r>
            <a:r>
              <a:rPr lang="ru-RU" sz="1800" b="1" spc="-30" dirty="0" smtClean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государственного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бюджетного</a:t>
            </a:r>
            <a:r>
              <a:rPr lang="ru-RU" sz="18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общеобразовательного </a:t>
            </a:r>
            <a:r>
              <a:rPr lang="ru-RU" sz="1800" b="1" spc="-2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учреждения</a:t>
            </a:r>
            <a:r>
              <a:rPr lang="ru-RU" sz="1800" b="1" spc="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Самарской</a:t>
            </a:r>
            <a:r>
              <a:rPr lang="ru-RU"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области</a:t>
            </a:r>
            <a:r>
              <a:rPr lang="ru-RU" sz="18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средней</a:t>
            </a:r>
            <a:r>
              <a:rPr lang="ru-RU" sz="1800" b="1" spc="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общеобразовательной</a:t>
            </a:r>
            <a:r>
              <a:rPr lang="ru-RU" sz="1800" b="1" spc="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школы</a:t>
            </a:r>
            <a:r>
              <a:rPr lang="ru-RU" sz="18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№</a:t>
            </a:r>
            <a:r>
              <a:rPr lang="ru-RU" sz="1800" b="1" spc="-5" dirty="0" smtClean="0">
                <a:solidFill>
                  <a:srgbClr val="1F487C"/>
                </a:solidFill>
                <a:latin typeface="Times New Roman"/>
                <a:cs typeface="Times New Roman"/>
              </a:rPr>
              <a:t>2</a:t>
            </a:r>
            <a:r>
              <a:rPr lang="ru-RU" sz="1800" b="1" dirty="0" smtClean="0">
                <a:solidFill>
                  <a:srgbClr val="1F487C"/>
                </a:solidFill>
                <a:latin typeface="Times New Roman"/>
                <a:cs typeface="Times New Roman"/>
              </a:rPr>
              <a:t>с </a:t>
            </a:r>
            <a:r>
              <a:rPr lang="ru-RU" sz="18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углубленным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изучением </a:t>
            </a:r>
            <a:r>
              <a:rPr lang="ru-RU"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отдельных</a:t>
            </a:r>
            <a:r>
              <a:rPr lang="ru-RU" sz="18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предметов</a:t>
            </a:r>
            <a:r>
              <a:rPr lang="ru-RU" sz="18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20" dirty="0" smtClean="0">
                <a:solidFill>
                  <a:srgbClr val="1F487C"/>
                </a:solidFill>
                <a:latin typeface="Times New Roman"/>
                <a:cs typeface="Times New Roman"/>
              </a:rPr>
              <a:t>             </a:t>
            </a:r>
            <a:r>
              <a:rPr lang="ru-RU" sz="1800" b="1" spc="-35" dirty="0" smtClean="0">
                <a:solidFill>
                  <a:srgbClr val="1F487C"/>
                </a:solidFill>
                <a:latin typeface="Times New Roman"/>
                <a:cs typeface="Times New Roman"/>
              </a:rPr>
              <a:t>п.г.т</a:t>
            </a:r>
            <a:r>
              <a:rPr lang="ru-RU" sz="18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.</a:t>
            </a:r>
            <a:r>
              <a:rPr lang="ru-RU" sz="18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Усть</a:t>
            </a:r>
            <a:r>
              <a:rPr lang="ru-RU"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 – </a:t>
            </a:r>
            <a:r>
              <a:rPr lang="ru-RU" sz="1800" b="1" spc="-5" dirty="0" smtClean="0">
                <a:solidFill>
                  <a:srgbClr val="1F487C"/>
                </a:solidFill>
                <a:latin typeface="Times New Roman"/>
                <a:cs typeface="Times New Roman"/>
              </a:rPr>
              <a:t>Кинельский г.о.Кинель Самарской области</a:t>
            </a:r>
            <a:r>
              <a:rPr lang="ru-RU" dirty="0">
                <a:latin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2060848"/>
            <a:ext cx="669674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КРАТКАЯ ПРЕЗЕНТАЦИЯ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Основной общеобразовательной программы </a:t>
            </a:r>
            <a:r>
              <a:rPr lang="ru-RU" sz="2000" b="1" dirty="0">
                <a:solidFill>
                  <a:srgbClr val="002060"/>
                </a:solidFill>
              </a:rPr>
              <a:t>– </a:t>
            </a:r>
            <a:r>
              <a:rPr lang="ru-RU" sz="2000" b="1" dirty="0" smtClean="0">
                <a:solidFill>
                  <a:srgbClr val="002060"/>
                </a:solidFill>
              </a:rPr>
              <a:t>образовательной программы </a:t>
            </a:r>
            <a:r>
              <a:rPr lang="ru-RU" sz="2000" b="1" dirty="0">
                <a:solidFill>
                  <a:srgbClr val="002060"/>
                </a:solidFill>
              </a:rPr>
              <a:t>дошкольного образования   структурного подразделения детского сада   </a:t>
            </a:r>
            <a:r>
              <a:rPr lang="ru-RU" sz="2000" b="1" dirty="0" smtClean="0">
                <a:solidFill>
                  <a:srgbClr val="002060"/>
                </a:solidFill>
              </a:rPr>
              <a:t>                   «</a:t>
            </a:r>
            <a:r>
              <a:rPr lang="ru-RU" sz="2000" b="1" dirty="0">
                <a:solidFill>
                  <a:srgbClr val="002060"/>
                </a:solidFill>
              </a:rPr>
              <a:t>Золотой петушок» государственного бюджетного общеобразовательного учреждения Самарской области средней общеобразовательной школы  №2   </a:t>
            </a:r>
            <a:r>
              <a:rPr lang="ru-RU" sz="2000" b="1" dirty="0" smtClean="0">
                <a:solidFill>
                  <a:srgbClr val="002060"/>
                </a:solidFill>
              </a:rPr>
              <a:t>                               </a:t>
            </a:r>
            <a:r>
              <a:rPr lang="ru-RU" sz="2000" b="1" dirty="0">
                <a:solidFill>
                  <a:srgbClr val="002060"/>
                </a:solidFill>
              </a:rPr>
              <a:t>с  углубленным изучением отдельных предметов  </a:t>
            </a:r>
            <a:r>
              <a:rPr lang="ru-RU" sz="2000" b="1" dirty="0" smtClean="0">
                <a:solidFill>
                  <a:srgbClr val="002060"/>
                </a:solidFill>
              </a:rPr>
              <a:t>                   </a:t>
            </a:r>
            <a:r>
              <a:rPr lang="ru-RU" sz="2000" b="1" dirty="0">
                <a:solidFill>
                  <a:srgbClr val="002060"/>
                </a:solidFill>
              </a:rPr>
              <a:t>п.г.т. Усть-Кинельский                                                                                                         городского округа Кинель Самарской </a:t>
            </a:r>
            <a:r>
              <a:rPr lang="ru-RU" sz="2000" b="1" dirty="0" smtClean="0">
                <a:solidFill>
                  <a:srgbClr val="002060"/>
                </a:solidFill>
              </a:rPr>
              <a:t>области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3214" y="260648"/>
            <a:ext cx="8229600" cy="79208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+mn-lt"/>
              </a:rPr>
              <a:t>З</a:t>
            </a:r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адачи </a:t>
            </a:r>
            <a:r>
              <a:rPr lang="ru-RU" sz="2800" b="1" dirty="0">
                <a:solidFill>
                  <a:srgbClr val="FF0000"/>
                </a:solidFill>
                <a:latin typeface="+mn-lt"/>
              </a:rPr>
              <a:t>реализации </a:t>
            </a:r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Программы:</a:t>
            </a:r>
            <a:endParaRPr lang="ru-RU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>
                <a:solidFill>
                  <a:srgbClr val="002060"/>
                </a:solidFill>
              </a:rPr>
              <a:t>1.повышение социального статуса дошкольной образовательной организации;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2.обеспечение равенства возможностей для каждого ребёнка </a:t>
            </a:r>
            <a:r>
              <a:rPr lang="ru-RU" sz="2600" dirty="0">
                <a:solidFill>
                  <a:srgbClr val="002060"/>
                </a:solidFill>
              </a:rPr>
              <a:t>в получении качественного дошкольного образования;</a:t>
            </a:r>
          </a:p>
          <a:p>
            <a:pPr marL="0" indent="0">
              <a:buNone/>
            </a:pPr>
            <a:r>
              <a:rPr lang="ru-RU" sz="2600" dirty="0">
                <a:solidFill>
                  <a:srgbClr val="002060"/>
                </a:solidFill>
              </a:rPr>
              <a:t>3.обеспечение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  </a:r>
          </a:p>
          <a:p>
            <a:pPr marL="0" indent="0">
              <a:buNone/>
            </a:pPr>
            <a:r>
              <a:rPr lang="ru-RU" sz="2600" dirty="0">
                <a:solidFill>
                  <a:srgbClr val="002060"/>
                </a:solidFill>
              </a:rPr>
              <a:t>4.сохранение единства образовательного пространства Российской Федерации относительно уровня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590858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078120"/>
              </p:ext>
            </p:extLst>
          </p:nvPr>
        </p:nvGraphicFramePr>
        <p:xfrm>
          <a:off x="539552" y="332656"/>
          <a:ext cx="8136904" cy="5894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8052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87605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tx2"/>
                </a:solidFill>
              </a:rPr>
              <a:t>Речевое </a:t>
            </a:r>
            <a:r>
              <a:rPr lang="ru-RU" sz="4000" b="1" dirty="0">
                <a:solidFill>
                  <a:schemeClr val="tx2"/>
                </a:solidFill>
              </a:rPr>
              <a:t>развитие </a:t>
            </a:r>
            <a:r>
              <a:rPr lang="ru-RU" sz="4000" dirty="0">
                <a:solidFill>
                  <a:schemeClr val="tx2"/>
                </a:solidFill>
              </a:rPr>
              <a:t>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 </a:t>
            </a:r>
          </a:p>
          <a:p>
            <a:pPr marL="0" indent="0">
              <a:buNone/>
            </a:pPr>
            <a:r>
              <a:rPr lang="ru-RU" sz="4000" b="1" dirty="0">
                <a:solidFill>
                  <a:schemeClr val="tx2"/>
                </a:solidFill>
              </a:rPr>
              <a:t>Художественно-эстетическое развитие </a:t>
            </a:r>
            <a:r>
              <a:rPr lang="ru-RU" sz="4000" dirty="0">
                <a:solidFill>
                  <a:schemeClr val="tx2"/>
                </a:solidFill>
              </a:rPr>
              <a:t>предполагает развитие предпосылок ценностно- 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 модельной, музыкал</a:t>
            </a:r>
            <a:r>
              <a:rPr lang="ru-RU" sz="4200" dirty="0">
                <a:solidFill>
                  <a:schemeClr val="tx2"/>
                </a:solidFill>
              </a:rPr>
              <a:t>ьной и др.). </a:t>
            </a:r>
          </a:p>
        </p:txBody>
      </p:sp>
    </p:spTree>
    <p:extLst>
      <p:ext uri="{BB962C8B-B14F-4D97-AF65-F5344CB8AC3E}">
        <p14:creationId xmlns:p14="http://schemas.microsoft.com/office/powerpoint/2010/main" val="1408745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tx2"/>
                </a:solidFill>
              </a:rPr>
              <a:t>Социально-коммуникативное развитие </a:t>
            </a:r>
            <a:r>
              <a:rPr lang="ru-RU" sz="1800" dirty="0">
                <a:solidFill>
                  <a:schemeClr val="tx2"/>
                </a:solidFill>
              </a:rPr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sz="1800" dirty="0" err="1">
                <a:solidFill>
                  <a:schemeClr val="tx2"/>
                </a:solidFill>
              </a:rPr>
              <a:t>саморегуляции</a:t>
            </a:r>
            <a:r>
              <a:rPr lang="ru-RU" sz="1800" dirty="0">
                <a:solidFill>
                  <a:schemeClr val="tx2"/>
                </a:solidFill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</a:t>
            </a:r>
            <a:r>
              <a:rPr lang="ru-RU" sz="1800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Познавательное </a:t>
            </a:r>
            <a:r>
              <a:rPr lang="ru-RU" sz="2000" b="1" dirty="0">
                <a:solidFill>
                  <a:schemeClr val="tx2"/>
                </a:solidFill>
              </a:rPr>
              <a:t>развитие </a:t>
            </a:r>
            <a:r>
              <a:rPr lang="ru-RU" sz="1800" dirty="0">
                <a:solidFill>
                  <a:schemeClr val="tx2"/>
                </a:solidFill>
              </a:rPr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</p:txBody>
      </p:sp>
    </p:spTree>
    <p:extLst>
      <p:ext uri="{BB962C8B-B14F-4D97-AF65-F5344CB8AC3E}">
        <p14:creationId xmlns:p14="http://schemas.microsoft.com/office/powerpoint/2010/main" val="2248718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836712"/>
            <a:ext cx="7632848" cy="56166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2"/>
                </a:solidFill>
              </a:rPr>
              <a:t>Физическое развитие </a:t>
            </a:r>
            <a:r>
              <a:rPr lang="ru-RU" dirty="0">
                <a:solidFill>
                  <a:schemeClr val="tx2"/>
                </a:solidFill>
              </a:rPr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dirty="0" err="1">
                <a:solidFill>
                  <a:schemeClr val="tx2"/>
                </a:solidFill>
              </a:rPr>
              <a:t>саморегуляции</a:t>
            </a:r>
            <a:r>
              <a:rPr lang="ru-RU" dirty="0">
                <a:solidFill>
                  <a:schemeClr val="tx2"/>
                </a:solidFill>
              </a:rPr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</p:txBody>
      </p:sp>
    </p:spTree>
    <p:extLst>
      <p:ext uri="{BB962C8B-B14F-4D97-AF65-F5344CB8AC3E}">
        <p14:creationId xmlns:p14="http://schemas.microsoft.com/office/powerpoint/2010/main" val="68846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В Программе </a:t>
            </a:r>
            <a:r>
              <a:rPr lang="ru-RU" sz="2800" b="1" dirty="0">
                <a:solidFill>
                  <a:srgbClr val="FF0000"/>
                </a:solidFill>
                <a:latin typeface="+mn-lt"/>
              </a:rPr>
              <a:t>учтены принципы как общей, так и коррекционной педагогики:</a:t>
            </a:r>
            <a:r>
              <a:rPr lang="ru-RU" sz="2800" dirty="0">
                <a:solidFill>
                  <a:srgbClr val="002060"/>
                </a:solidFill>
              </a:rPr>
              <a:t/>
            </a:r>
            <a:br>
              <a:rPr lang="ru-RU" sz="2800" dirty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17638"/>
            <a:ext cx="7643192" cy="4525963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единство воспитательного и образовательного процесса;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научность </a:t>
            </a:r>
            <a:r>
              <a:rPr lang="ru-RU" sz="2800" dirty="0">
                <a:solidFill>
                  <a:srgbClr val="002060"/>
                </a:solidFill>
              </a:rPr>
              <a:t>содержания обучения;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учет </a:t>
            </a:r>
            <a:r>
              <a:rPr lang="ru-RU" sz="2800" dirty="0">
                <a:solidFill>
                  <a:srgbClr val="002060"/>
                </a:solidFill>
              </a:rPr>
              <a:t>возрастных возможностей ребенка;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доступность </a:t>
            </a:r>
            <a:r>
              <a:rPr lang="ru-RU" sz="2800" dirty="0">
                <a:solidFill>
                  <a:srgbClr val="002060"/>
                </a:solidFill>
              </a:rPr>
              <a:t>материала;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повторяемость </a:t>
            </a:r>
            <a:r>
              <a:rPr lang="ru-RU" sz="2800" dirty="0">
                <a:solidFill>
                  <a:srgbClr val="002060"/>
                </a:solidFill>
              </a:rPr>
              <a:t>материала;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концентричность </a:t>
            </a:r>
            <a:r>
              <a:rPr lang="ru-RU" sz="2800" dirty="0">
                <a:solidFill>
                  <a:srgbClr val="002060"/>
                </a:solidFill>
              </a:rPr>
              <a:t>материала;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принцип раннего начала коррекционно - педагогического воздействия</a:t>
            </a:r>
            <a:r>
              <a:rPr lang="ru-RU" sz="3000" dirty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5924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>
                <a:solidFill>
                  <a:srgbClr val="FF0000"/>
                </a:solidFill>
                <a:latin typeface="+mn-lt"/>
              </a:rPr>
              <a:t>Целевые </a:t>
            </a:r>
            <a:r>
              <a:rPr lang="ru-RU" sz="3100" b="1" dirty="0">
                <a:solidFill>
                  <a:srgbClr val="FF0000"/>
                </a:solidFill>
                <a:latin typeface="+mn-lt"/>
              </a:rPr>
              <a:t>ориентиры на этапе завершения дошкольного образования:</a:t>
            </a:r>
            <a:r>
              <a:rPr lang="ru-RU" dirty="0">
                <a:solidFill>
                  <a:srgbClr val="FF0000"/>
                </a:solidFill>
                <a:latin typeface="+mn-lt"/>
              </a:rPr>
              <a:t/>
            </a:r>
            <a:br>
              <a:rPr lang="ru-RU" dirty="0">
                <a:solidFill>
                  <a:srgbClr val="FF0000"/>
                </a:solidFill>
                <a:latin typeface="+mn-lt"/>
              </a:rPr>
            </a:b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-ребенок </a:t>
            </a:r>
            <a:r>
              <a:rPr lang="ru-RU" sz="2000" dirty="0">
                <a:solidFill>
                  <a:srgbClr val="002060"/>
                </a:solidFill>
              </a:rPr>
              <a:t>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-ребенок </a:t>
            </a:r>
            <a:r>
              <a:rPr lang="ru-RU" sz="2000" dirty="0">
                <a:solidFill>
                  <a:srgbClr val="002060"/>
                </a:solidFill>
              </a:rPr>
              <a:t>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-ребенок </a:t>
            </a:r>
            <a:r>
              <a:rPr lang="ru-RU" sz="2000" dirty="0">
                <a:solidFill>
                  <a:srgbClr val="002060"/>
                </a:solidFill>
              </a:rPr>
              <a:t>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</a:t>
            </a:r>
            <a:r>
              <a:rPr lang="ru-RU" sz="2000" dirty="0" smtClean="0">
                <a:solidFill>
                  <a:srgbClr val="002060"/>
                </a:solidFill>
              </a:rPr>
              <a:t>;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417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r>
              <a:rPr lang="ru-RU" sz="2600" dirty="0" smtClean="0">
                <a:solidFill>
                  <a:srgbClr val="002060"/>
                </a:solidFill>
              </a:rPr>
              <a:t>ребенок </a:t>
            </a:r>
            <a:r>
              <a:rPr lang="ru-RU" sz="2600" dirty="0">
                <a:solidFill>
                  <a:srgbClr val="002060"/>
                </a:solidFill>
              </a:rPr>
              <a:t>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  <a:p>
            <a:r>
              <a:rPr lang="ru-RU" sz="2600" dirty="0" smtClean="0">
                <a:solidFill>
                  <a:srgbClr val="002060"/>
                </a:solidFill>
              </a:rPr>
              <a:t>у </a:t>
            </a:r>
            <a:r>
              <a:rPr lang="ru-RU" sz="2600" dirty="0">
                <a:solidFill>
                  <a:srgbClr val="002060"/>
                </a:solidFill>
              </a:rPr>
              <a:t>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r>
              <a:rPr lang="ru-RU" sz="2600" dirty="0" smtClean="0">
                <a:solidFill>
                  <a:srgbClr val="002060"/>
                </a:solidFill>
              </a:rPr>
              <a:t>ребенок </a:t>
            </a:r>
            <a:r>
              <a:rPr lang="ru-RU" sz="2600" dirty="0">
                <a:solidFill>
                  <a:srgbClr val="002060"/>
                </a:solidFill>
              </a:rPr>
              <a:t>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r>
              <a:rPr lang="ru-RU" sz="2600" dirty="0" smtClean="0">
                <a:solidFill>
                  <a:srgbClr val="002060"/>
                </a:solidFill>
              </a:rPr>
              <a:t>ребенок </a:t>
            </a:r>
            <a:r>
              <a:rPr lang="ru-RU" sz="2600" dirty="0">
                <a:solidFill>
                  <a:srgbClr val="002060"/>
                </a:solidFill>
              </a:rPr>
              <a:t>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</a:t>
            </a:r>
            <a:r>
              <a:rPr lang="ru-RU" sz="2600" dirty="0" smtClean="0">
                <a:solidFill>
                  <a:srgbClr val="002060"/>
                </a:solidFill>
              </a:rPr>
              <a:t>экспериментировать.</a:t>
            </a:r>
            <a:endParaRPr lang="ru-RU" sz="26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2758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+mn-lt"/>
              </a:rPr>
              <a:t>Условия реализации программы</a:t>
            </a:r>
            <a:r>
              <a:rPr lang="ru-RU" sz="2800" dirty="0">
                <a:solidFill>
                  <a:srgbClr val="FF0000"/>
                </a:solidFill>
                <a:latin typeface="+mn-lt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859216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-</a:t>
            </a:r>
            <a:r>
              <a:rPr lang="ru-RU" sz="2800" dirty="0" smtClean="0">
                <a:solidFill>
                  <a:schemeClr val="tx2"/>
                </a:solidFill>
              </a:rPr>
              <a:t>Материально-технические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-Психолого </a:t>
            </a:r>
            <a:r>
              <a:rPr lang="ru-RU" sz="2800" dirty="0">
                <a:solidFill>
                  <a:schemeClr val="tx2"/>
                </a:solidFill>
              </a:rPr>
              <a:t>– педагогические </a:t>
            </a:r>
            <a:r>
              <a:rPr lang="ru-RU" sz="2800" dirty="0" smtClean="0">
                <a:solidFill>
                  <a:schemeClr val="tx2"/>
                </a:solidFill>
              </a:rPr>
              <a:t>                                 -Финансовые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-Развивающая </a:t>
            </a:r>
            <a:r>
              <a:rPr lang="ru-RU" sz="2800" dirty="0">
                <a:solidFill>
                  <a:schemeClr val="tx2"/>
                </a:solidFill>
              </a:rPr>
              <a:t>предметно-пространственная среда </a:t>
            </a:r>
            <a:endParaRPr lang="ru-RU" sz="2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-Кадровые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7470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53266"/>
            <a:ext cx="7848872" cy="44240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Результатами </a:t>
            </a:r>
            <a:r>
              <a:rPr lang="ru-RU" dirty="0">
                <a:solidFill>
                  <a:schemeClr val="tx2"/>
                </a:solidFill>
              </a:rPr>
              <a:t>освоения программы являются целевые ориентиры дошкольного образования, которые представляют собой социально-нормативные возрастные характеристики возможных достижений ребенка.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0200" y="499160"/>
            <a:ext cx="7842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Планируемые результаты освоения </a:t>
            </a:r>
            <a:r>
              <a:rPr lang="ru-RU" sz="2800" b="1" dirty="0" smtClean="0">
                <a:solidFill>
                  <a:srgbClr val="FF0000"/>
                </a:solidFill>
              </a:rPr>
              <a:t>Программы</a:t>
            </a:r>
          </a:p>
          <a:p>
            <a:pPr algn="ctr"/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498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427984" y="6053634"/>
            <a:ext cx="54969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i="1" dirty="0" smtClean="0">
              <a:latin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2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Сайт:</a:t>
            </a:r>
            <a:r>
              <a:rPr kumimoji="0" lang="ru-RU" sz="12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1200" i="1" dirty="0" smtClean="0">
                <a:latin typeface="Times New Roman" pitchFamily="18" charset="0"/>
                <a:cs typeface="Arial" pitchFamily="34" charset="0"/>
                <a:hlinkClick r:id="rId2"/>
              </a:rPr>
              <a:t>http://elenaranko.ucoz.ru/</a:t>
            </a:r>
            <a:r>
              <a:rPr lang="ru-RU" sz="1200" i="1" dirty="0" smtClean="0">
                <a:latin typeface="Times New Roman" pitchFamily="18" charset="0"/>
                <a:cs typeface="Arial" pitchFamily="34" charset="0"/>
              </a:rPr>
              <a:t>   </a:t>
            </a:r>
            <a:endParaRPr kumimoji="0" lang="ru-RU" sz="12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06388" y="548680"/>
            <a:ext cx="7643192" cy="57935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500" dirty="0" smtClean="0">
                <a:solidFill>
                  <a:schemeClr val="tx2"/>
                </a:solidFill>
              </a:rPr>
              <a:t>Программа </a:t>
            </a:r>
            <a:r>
              <a:rPr lang="ru-RU" sz="2500" dirty="0">
                <a:solidFill>
                  <a:schemeClr val="tx2"/>
                </a:solidFill>
              </a:rPr>
              <a:t>ориентирована на  разностороннее развитие детей от 2 до 7 лет с учетом их возрастных и индивидуальных особенностей, формирование его способностей, базовой культуры, развитие физических, интеллектуальных и личностных качеств, корректировку, сохранение и укрепление здоровья детей, формирование предпосылок учебной деятельности, на выявление задатков, формирование и развитие  одаренности, социальную успешность.     </a:t>
            </a:r>
            <a:endParaRPr lang="ru-RU" sz="2500" b="1" i="1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ru-RU" sz="2500" dirty="0" smtClean="0">
                <a:solidFill>
                  <a:schemeClr val="tx2"/>
                </a:solidFill>
              </a:rPr>
              <a:t>    Программа </a:t>
            </a:r>
            <a:r>
              <a:rPr lang="ru-RU" sz="2500" dirty="0">
                <a:solidFill>
                  <a:schemeClr val="tx2"/>
                </a:solidFill>
              </a:rPr>
              <a:t>обеспечивает достижение воспитанниками готовности к школе.</a:t>
            </a:r>
            <a:endParaRPr lang="ru-RU" sz="2500" b="1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8229600" cy="979512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FF0000"/>
                </a:solidFill>
                <a:latin typeface="+mn-lt"/>
              </a:rPr>
              <a:t>Взаимодействие педагогического </a:t>
            </a:r>
            <a:r>
              <a:rPr lang="ru-RU" sz="31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3100" b="1" dirty="0">
                <a:solidFill>
                  <a:srgbClr val="FF0000"/>
                </a:solidFill>
                <a:latin typeface="+mn-lt"/>
              </a:rPr>
              <a:t>коллектива с семьями дошкольников</a:t>
            </a:r>
            <a:r>
              <a:rPr lang="ru-RU" sz="3100" dirty="0">
                <a:solidFill>
                  <a:srgbClr val="FF0000"/>
                </a:solidFill>
                <a:latin typeface="+mn-lt"/>
              </a:rPr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 </a:t>
            </a:r>
            <a:r>
              <a:rPr lang="ru-RU" b="1" dirty="0" err="1">
                <a:solidFill>
                  <a:schemeClr val="tx2"/>
                </a:solidFill>
              </a:rPr>
              <a:t>взаимопознание</a:t>
            </a:r>
            <a:r>
              <a:rPr lang="ru-RU" b="1" dirty="0">
                <a:solidFill>
                  <a:schemeClr val="tx2"/>
                </a:solidFill>
              </a:rPr>
              <a:t> и взаимод</a:t>
            </a:r>
            <a:r>
              <a:rPr lang="ru-RU" dirty="0">
                <a:solidFill>
                  <a:schemeClr val="tx2"/>
                </a:solidFill>
              </a:rPr>
              <a:t>ействие (беседы, собрания, посещения детей на дому, «Дни открытых дверей», анкетирование и т.д.);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b="1" dirty="0" err="1" smtClean="0">
                <a:solidFill>
                  <a:schemeClr val="tx2"/>
                </a:solidFill>
              </a:rPr>
              <a:t>взаимоинформирование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>(стенды для родителей, буклеты, памятки, выставки детских работ, сообщения родителей о возможных достижениях и неудачах, о поведении детей в семье, их участии в жизни семьи, в </a:t>
            </a:r>
            <a:r>
              <a:rPr lang="ru-RU" dirty="0" err="1">
                <a:solidFill>
                  <a:schemeClr val="tx2"/>
                </a:solidFill>
              </a:rPr>
              <a:t>соц.группах</a:t>
            </a:r>
            <a:r>
              <a:rPr lang="ru-RU" dirty="0">
                <a:solidFill>
                  <a:schemeClr val="tx2"/>
                </a:solidFill>
              </a:rPr>
              <a:t> и т.д.);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>
                <a:solidFill>
                  <a:schemeClr val="tx2"/>
                </a:solidFill>
              </a:rPr>
              <a:t>педагогическое образование родителей </a:t>
            </a:r>
            <a:r>
              <a:rPr lang="ru-RU" dirty="0">
                <a:solidFill>
                  <a:schemeClr val="tx2"/>
                </a:solidFill>
              </a:rPr>
              <a:t>(педагогическое просвещение, участие в обсуждении проблем воспитания конкретного ребенка, изучение педагогической литературы, тренинги, мастер-классы, использование пособий для домашней работы с детьми, домашние задания родителям и детям) </a:t>
            </a:r>
          </a:p>
        </p:txBody>
      </p:sp>
    </p:spTree>
    <p:extLst>
      <p:ext uri="{BB962C8B-B14F-4D97-AF65-F5344CB8AC3E}">
        <p14:creationId xmlns:p14="http://schemas.microsoft.com/office/powerpoint/2010/main" val="3289724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b="1" dirty="0" smtClean="0">
                <a:solidFill>
                  <a:schemeClr val="tx2"/>
                </a:solidFill>
              </a:rPr>
              <a:t>Родительские собрания;</a:t>
            </a:r>
            <a:endParaRPr lang="ru-RU" sz="26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2600" b="1" dirty="0" smtClean="0">
                <a:solidFill>
                  <a:schemeClr val="tx2"/>
                </a:solidFill>
              </a:rPr>
              <a:t>Беседы </a:t>
            </a:r>
            <a:r>
              <a:rPr lang="ru-RU" sz="2600" b="1" dirty="0">
                <a:solidFill>
                  <a:schemeClr val="tx2"/>
                </a:solidFill>
              </a:rPr>
              <a:t>с </a:t>
            </a:r>
            <a:r>
              <a:rPr lang="ru-RU" sz="2600" b="1" dirty="0" smtClean="0">
                <a:solidFill>
                  <a:schemeClr val="tx2"/>
                </a:solidFill>
              </a:rPr>
              <a:t>родителями;</a:t>
            </a:r>
            <a:endParaRPr lang="ru-RU" sz="26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2600" b="1" dirty="0" smtClean="0">
                <a:solidFill>
                  <a:schemeClr val="tx2"/>
                </a:solidFill>
              </a:rPr>
              <a:t>Индивидуальные консультации:</a:t>
            </a:r>
            <a:endParaRPr lang="ru-RU" sz="26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2600" dirty="0">
                <a:solidFill>
                  <a:schemeClr val="tx2"/>
                </a:solidFill>
              </a:rPr>
              <a:t>-Особенности воспитания детей в неполных семьях (с учетом </a:t>
            </a:r>
            <a:r>
              <a:rPr lang="ru-RU" sz="2600" dirty="0" smtClean="0">
                <a:solidFill>
                  <a:schemeClr val="tx2"/>
                </a:solidFill>
              </a:rPr>
              <a:t>   </a:t>
            </a:r>
            <a:r>
              <a:rPr lang="ru-RU" sz="2600" dirty="0" err="1" smtClean="0">
                <a:solidFill>
                  <a:schemeClr val="tx2"/>
                </a:solidFill>
              </a:rPr>
              <a:t>типологизации</a:t>
            </a:r>
            <a:r>
              <a:rPr lang="ru-RU" sz="2600" dirty="0" smtClean="0">
                <a:solidFill>
                  <a:schemeClr val="tx2"/>
                </a:solidFill>
              </a:rPr>
              <a:t> </a:t>
            </a:r>
            <a:r>
              <a:rPr lang="ru-RU" sz="2600" dirty="0">
                <a:solidFill>
                  <a:schemeClr val="tx2"/>
                </a:solidFill>
              </a:rPr>
              <a:t>современной семьи). 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tx2"/>
                </a:solidFill>
              </a:rPr>
              <a:t>-Причины нарушения отношений между родителями и детьми дошкольного возраста. 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tx2"/>
                </a:solidFill>
              </a:rPr>
              <a:t>- Особенности воспитания единственного ребенка в семье. 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tx2"/>
                </a:solidFill>
              </a:rPr>
              <a:t>- Своеобразие воспитания мальчиков и девочек в семье. </a:t>
            </a:r>
          </a:p>
          <a:p>
            <a:pPr marL="0" indent="0">
              <a:buNone/>
            </a:pPr>
            <a:r>
              <a:rPr lang="ru-RU" sz="2600" b="1" dirty="0">
                <a:solidFill>
                  <a:schemeClr val="tx2"/>
                </a:solidFill>
              </a:rPr>
              <a:t>Беседы с детьми о семье (возможно участие родителей) 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tx2"/>
                </a:solidFill>
              </a:rPr>
              <a:t>- Семейные традиции. Национальные семейные традиции. 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tx2"/>
                </a:solidFill>
              </a:rPr>
              <a:t>-Семейные роли и обязанности. Мужские, женские и детские семейные дела. 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tx2"/>
                </a:solidFill>
              </a:rPr>
              <a:t>-Детско-родительские отношения.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74322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657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ОСНОВНАЯ ОБРАЗОВАТЕЛЬНАЯ </a:t>
            </a:r>
            <a:r>
              <a:rPr lang="ru-RU" b="1" dirty="0" smtClean="0">
                <a:solidFill>
                  <a:srgbClr val="FF0000"/>
                </a:solidFill>
              </a:rPr>
              <a:t>ПРОГРАММА                 </a:t>
            </a:r>
            <a:r>
              <a:rPr lang="ru-RU" dirty="0">
                <a:solidFill>
                  <a:schemeClr val="tx2"/>
                </a:solidFill>
              </a:rPr>
              <a:t>- это нормативно-управленческий документ дошкольного учреждения, характеризующий специфику содержания образования, особенности организации </a:t>
            </a:r>
            <a:r>
              <a:rPr lang="ru-RU" dirty="0" smtClean="0">
                <a:solidFill>
                  <a:schemeClr val="tx2"/>
                </a:solidFill>
              </a:rPr>
              <a:t>воспитательно образовательного </a:t>
            </a:r>
            <a:r>
              <a:rPr lang="ru-RU" dirty="0">
                <a:solidFill>
                  <a:schemeClr val="tx2"/>
                </a:solidFill>
              </a:rPr>
              <a:t>процесса, характер оказываемых образовательных услуг. </a:t>
            </a:r>
            <a:endParaRPr lang="ru-RU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2"/>
                </a:solidFill>
              </a:rPr>
              <a:t>Программа </a:t>
            </a:r>
            <a:r>
              <a:rPr lang="ru-RU" b="1" dirty="0">
                <a:solidFill>
                  <a:schemeClr val="tx2"/>
                </a:solidFill>
              </a:rPr>
              <a:t>состоит из трех основных разделов </a:t>
            </a:r>
            <a:r>
              <a:rPr lang="ru-RU" dirty="0">
                <a:solidFill>
                  <a:schemeClr val="tx2"/>
                </a:solidFill>
              </a:rPr>
              <a:t>(целевого, содержательного, организационного) и дополнительного раздела — краткой презентации Программы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>Каждый из трех основных разделов </a:t>
            </a:r>
            <a:endParaRPr lang="ru-RU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2"/>
                </a:solidFill>
              </a:rPr>
              <a:t>Программы </a:t>
            </a:r>
            <a:r>
              <a:rPr lang="ru-RU" dirty="0">
                <a:solidFill>
                  <a:schemeClr val="tx2"/>
                </a:solidFill>
              </a:rPr>
              <a:t>включает обязательную часть и часть, формируемую участниками образовательных отношений</a:t>
            </a:r>
          </a:p>
        </p:txBody>
      </p:sp>
    </p:spTree>
    <p:extLst>
      <p:ext uri="{BB962C8B-B14F-4D97-AF65-F5344CB8AC3E}">
        <p14:creationId xmlns:p14="http://schemas.microsoft.com/office/powerpoint/2010/main" val="901904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39552" y="548680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+mn-lt"/>
              </a:rPr>
              <a:t>Целевой </a:t>
            </a:r>
            <a:r>
              <a:rPr lang="ru-RU" sz="3600" b="1" dirty="0" smtClean="0">
                <a:solidFill>
                  <a:srgbClr val="FF0000"/>
                </a:solidFill>
                <a:latin typeface="+mn-lt"/>
              </a:rPr>
              <a:t>раздел включает</a:t>
            </a:r>
            <a:r>
              <a:rPr lang="ru-RU" sz="3600" b="1" dirty="0" smtClean="0">
                <a:solidFill>
                  <a:srgbClr val="002060"/>
                </a:solidFill>
              </a:rPr>
              <a:t>: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83568" y="1395914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2"/>
                </a:solidFill>
              </a:rPr>
              <a:t>1.1</a:t>
            </a:r>
            <a:r>
              <a:rPr lang="ru-RU" dirty="0">
                <a:solidFill>
                  <a:schemeClr val="tx2"/>
                </a:solidFill>
              </a:rPr>
              <a:t>.</a:t>
            </a:r>
            <a:r>
              <a:rPr lang="ru-RU" b="1" dirty="0">
                <a:solidFill>
                  <a:schemeClr val="tx2"/>
                </a:solidFill>
              </a:rPr>
              <a:t> Обязательная часть</a:t>
            </a:r>
            <a:endParaRPr lang="ru-RU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</a:rPr>
              <a:t>1.1.1. Пояснительная записка:</a:t>
            </a: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</a:rPr>
              <a:t>а) цели и задачи реализации Программы;</a:t>
            </a: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</a:rPr>
              <a:t>б) принципы и подходы к формированию Программы;</a:t>
            </a: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</a:rPr>
              <a:t>в) характеристики особенностей развития детей раннего и дошкольного возраста.</a:t>
            </a: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</a:rPr>
              <a:t>1.1.2. Планируемые результаты освоения Программы.</a:t>
            </a: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</a:rPr>
              <a:t>1.2. Часть, формируемая участниками образовательных отношений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+mn-lt"/>
              </a:rPr>
              <a:t>Содержательный </a:t>
            </a:r>
            <a:r>
              <a:rPr lang="ru-RU" sz="4000" b="1" dirty="0" smtClean="0">
                <a:solidFill>
                  <a:srgbClr val="FF0000"/>
                </a:solidFill>
                <a:latin typeface="+mn-lt"/>
              </a:rPr>
              <a:t>раздел включает</a:t>
            </a:r>
            <a:r>
              <a:rPr lang="ru-RU" sz="3100" b="1" dirty="0" smtClean="0">
                <a:solidFill>
                  <a:srgbClr val="FF0000"/>
                </a:solidFill>
              </a:rPr>
              <a:t>:</a:t>
            </a:r>
            <a:endParaRPr lang="ru-RU" sz="31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8075240" cy="56166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2.1.Обязательная часть </a:t>
            </a:r>
            <a:endParaRPr lang="ru-RU" sz="1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600" dirty="0">
                <a:solidFill>
                  <a:srgbClr val="002060"/>
                </a:solidFill>
              </a:rPr>
              <a:t>2.1.1.Описание образовательной деятельности в соответствии с направлениями развития ребенка, представленными в пяти образовательных областях, с учётом используемых вариативных примерных основных образовательных программ дошкольного образования и методических пособий, обеспечивающих реализацию данного содержания: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002060"/>
                </a:solidFill>
              </a:rPr>
              <a:t>а) особенности образовательной деятельности разных видов и культурных практик;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002060"/>
                </a:solidFill>
              </a:rPr>
              <a:t>б) способы и направления поддержки детской инициативы;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002060"/>
                </a:solidFill>
              </a:rPr>
              <a:t>в)особенности взаимодействия педагогического коллектива с семьями</a:t>
            </a:r>
            <a:br>
              <a:rPr lang="ru-RU" sz="1600" dirty="0">
                <a:solidFill>
                  <a:srgbClr val="002060"/>
                </a:solidFill>
              </a:rPr>
            </a:br>
            <a:r>
              <a:rPr lang="ru-RU" sz="1600" dirty="0">
                <a:solidFill>
                  <a:srgbClr val="002060"/>
                </a:solidFill>
              </a:rPr>
              <a:t>воспитанников;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002060"/>
                </a:solidFill>
              </a:rPr>
              <a:t> 2.1.2Описание вариативных форм, способов, методов и средств реализации Программы с учётом возрастных и индивидуальных особенностей воспитанников, специфики их образовательных потребностей и интересов.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002060"/>
                </a:solidFill>
              </a:rPr>
              <a:t>2.1.3. Описание образовательной деятельности по профессиональной коррекции нарушений развития детей: 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002060"/>
                </a:solidFill>
              </a:rPr>
              <a:t>а) специальные условия для получения образования детьми с ограниченными возможностями здоровья;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002060"/>
                </a:solidFill>
              </a:rPr>
              <a:t>б) механизмы адаптации Программы для детей с ОВЗ;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002060"/>
                </a:solidFill>
              </a:rPr>
              <a:t>в) использование специальных образовательных программ и методов, специальных методических пособий и дидактических материалов;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002060"/>
                </a:solidFill>
              </a:rPr>
              <a:t>г) проведение групповых и индивидуальных коррекционных занятий.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12348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60648"/>
            <a:ext cx="786956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2.2</a:t>
            </a:r>
            <a:r>
              <a:rPr lang="ru-RU" sz="2800" b="1" dirty="0">
                <a:solidFill>
                  <a:srgbClr val="FF0000"/>
                </a:solidFill>
              </a:rPr>
              <a:t>. Часть, формируемая участниками образовательных </a:t>
            </a:r>
            <a:r>
              <a:rPr lang="ru-RU" sz="2800" b="1" dirty="0" smtClean="0">
                <a:solidFill>
                  <a:srgbClr val="FF0000"/>
                </a:solidFill>
              </a:rPr>
              <a:t>отношений</a:t>
            </a:r>
            <a:endParaRPr lang="ru-RU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rgbClr val="002060"/>
                </a:solidFill>
              </a:rPr>
              <a:t>2.2.1. Специфика национальных, социокультурных и иных условий, в которых осуществляется образовательная деятельность.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2060"/>
                </a:solidFill>
              </a:rPr>
              <a:t>2.2.2.Направления, выбранные участниками образовательных отношений из числа парциальных и иных программ и/или созданных ими самостоятельно.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2060"/>
                </a:solidFill>
              </a:rPr>
              <a:t>2.2.3. Сложившиеся традиции детского сада.</a:t>
            </a:r>
          </a:p>
        </p:txBody>
      </p:sp>
    </p:spTree>
    <p:extLst>
      <p:ext uri="{BB962C8B-B14F-4D97-AF65-F5344CB8AC3E}">
        <p14:creationId xmlns:p14="http://schemas.microsoft.com/office/powerpoint/2010/main" val="633351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+mn-lt"/>
              </a:rPr>
              <a:t>Организационный </a:t>
            </a:r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раздел включает:</a:t>
            </a:r>
            <a:endParaRPr lang="ru-RU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052736"/>
            <a:ext cx="7931224" cy="507342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400" b="1" dirty="0">
                <a:solidFill>
                  <a:srgbClr val="002060"/>
                </a:solidFill>
              </a:rPr>
              <a:t>3.1.Обязательная часть </a:t>
            </a:r>
            <a:endParaRPr lang="ru-RU" sz="4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4400" dirty="0">
                <a:solidFill>
                  <a:srgbClr val="002060"/>
                </a:solidFill>
              </a:rPr>
              <a:t>3.1.1Описание материально- технического обеспечения Программы, обеспеченности методическими материалами и средствами обучения и воспитания.</a:t>
            </a:r>
          </a:p>
          <a:p>
            <a:pPr marL="0" indent="0">
              <a:buNone/>
            </a:pPr>
            <a:r>
              <a:rPr lang="ru-RU" sz="4400" dirty="0">
                <a:solidFill>
                  <a:srgbClr val="002060"/>
                </a:solidFill>
              </a:rPr>
              <a:t>3.1.2. Режим дня, учебный план, календарный учебный график, Рабочая программа воспитания, календарный план</a:t>
            </a:r>
          </a:p>
          <a:p>
            <a:pPr marL="0" indent="0">
              <a:buNone/>
            </a:pPr>
            <a:r>
              <a:rPr lang="ru-RU" sz="4400" dirty="0">
                <a:solidFill>
                  <a:srgbClr val="002060"/>
                </a:solidFill>
              </a:rPr>
              <a:t>3.1.3. Особенности традиционных событий, праздников, мероприятий.</a:t>
            </a:r>
          </a:p>
          <a:p>
            <a:pPr marL="0" indent="0">
              <a:buNone/>
            </a:pPr>
            <a:r>
              <a:rPr lang="ru-RU" sz="4400" dirty="0">
                <a:solidFill>
                  <a:srgbClr val="002060"/>
                </a:solidFill>
              </a:rPr>
              <a:t>3.1.4. Особенности организации развивающей предметно-пространственной среды.</a:t>
            </a:r>
          </a:p>
          <a:p>
            <a:pPr marL="0" indent="0">
              <a:buNone/>
            </a:pPr>
            <a:r>
              <a:rPr lang="ru-RU" sz="4400" dirty="0">
                <a:solidFill>
                  <a:srgbClr val="002060"/>
                </a:solidFill>
              </a:rPr>
              <a:t> </a:t>
            </a:r>
            <a:r>
              <a:rPr lang="ru-RU" sz="4400" b="1" dirty="0">
                <a:solidFill>
                  <a:srgbClr val="002060"/>
                </a:solidFill>
              </a:rPr>
              <a:t>3.2.Часть, формируемая участниками образовательных отношений</a:t>
            </a:r>
            <a:endParaRPr lang="ru-RU" sz="4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4400" dirty="0">
                <a:solidFill>
                  <a:srgbClr val="002060"/>
                </a:solidFill>
              </a:rPr>
              <a:t>3.2.1.Методическая литература, позволяющая ознакомиться с содержанием парциальных программ, методик, форм организации образовательной работы.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1212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+mn-lt"/>
              </a:rPr>
              <a:t>Дополнительный раздел программы </a:t>
            </a:r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включает:</a:t>
            </a:r>
            <a:endParaRPr lang="ru-RU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solidFill>
                  <a:srgbClr val="002060"/>
                </a:solidFill>
              </a:rPr>
              <a:t>4.1. Краткая презентация Программы. 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2060"/>
                </a:solidFill>
              </a:rPr>
              <a:t>4.2. Используемые Примерные программы.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2060"/>
                </a:solidFill>
              </a:rPr>
              <a:t>4.3.Характеристика взаимодействия педагогического коллектива с семьями</a:t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dirty="0">
                <a:solidFill>
                  <a:srgbClr val="002060"/>
                </a:solidFill>
              </a:rPr>
              <a:t>детей.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0086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Цель Программы</a:t>
            </a:r>
            <a:endParaRPr lang="ru-RU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chemeClr val="tx2"/>
                </a:solidFill>
              </a:rPr>
              <a:t>Создание благоприятных условий для полноценного проживания ребенком дошкольного детства, формирование основ базовой культуры </a:t>
            </a:r>
            <a:r>
              <a:rPr lang="ru-RU" sz="2800" dirty="0" smtClean="0">
                <a:solidFill>
                  <a:schemeClr val="tx2"/>
                </a:solidFill>
              </a:rPr>
              <a:t>личности, всестороннее </a:t>
            </a:r>
            <a:r>
              <a:rPr lang="ru-RU" sz="2800" dirty="0">
                <a:solidFill>
                  <a:schemeClr val="tx2"/>
                </a:solidFill>
              </a:rPr>
              <a:t>развитие психических и физических качеств в соответствии с возрастными и индивидуальными особенностями, подготовка к жизни в современном обществе, к </a:t>
            </a:r>
            <a:r>
              <a:rPr lang="ru-RU" sz="2800" dirty="0" smtClean="0">
                <a:solidFill>
                  <a:schemeClr val="tx2"/>
                </a:solidFill>
              </a:rPr>
              <a:t>обучению </a:t>
            </a:r>
            <a:r>
              <a:rPr lang="ru-RU" sz="2800" dirty="0">
                <a:solidFill>
                  <a:schemeClr val="tx2"/>
                </a:solidFill>
              </a:rPr>
              <a:t>в  школе, обеспечение безопасности жизнедеятельности дошкольника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19064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00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FFF00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</TotalTime>
  <Words>1609</Words>
  <Application>Microsoft Office PowerPoint</Application>
  <PresentationFormat>Экран (4:3)</PresentationFormat>
  <Paragraphs>107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Тема Office</vt:lpstr>
      <vt:lpstr>Структурное подразделение детский сад «Золотой петушок» государственного бюджетного общеобразовательного  учреждения Самарской области средней общеобразовательной школы №2с углубленным изучением  отдельных предметов              п.г.т. Усть – Кинельский г.о.Кинель Самарской области </vt:lpstr>
      <vt:lpstr>Презентация PowerPoint</vt:lpstr>
      <vt:lpstr>Презентация PowerPoint</vt:lpstr>
      <vt:lpstr>Целевой раздел включает:</vt:lpstr>
      <vt:lpstr>Содержательный раздел включает:</vt:lpstr>
      <vt:lpstr>Презентация PowerPoint</vt:lpstr>
      <vt:lpstr>Организационный раздел включает:</vt:lpstr>
      <vt:lpstr>Дополнительный раздел программы включает:</vt:lpstr>
      <vt:lpstr>Цель Программы</vt:lpstr>
      <vt:lpstr>Задачи реализации Программы:</vt:lpstr>
      <vt:lpstr>Презентация PowerPoint</vt:lpstr>
      <vt:lpstr>Презентация PowerPoint</vt:lpstr>
      <vt:lpstr>Презентация PowerPoint</vt:lpstr>
      <vt:lpstr>Презентация PowerPoint</vt:lpstr>
      <vt:lpstr> В Программе учтены принципы как общей, так и коррекционной педагогики: </vt:lpstr>
      <vt:lpstr>  Целевые ориентиры на этапе завершения дошкольного образования: </vt:lpstr>
      <vt:lpstr>Презентация PowerPoint</vt:lpstr>
      <vt:lpstr>Условия реализации программы:</vt:lpstr>
      <vt:lpstr>Презентация PowerPoint</vt:lpstr>
      <vt:lpstr>Взаимодействие педагогического  коллектива с семьями дошкольников: 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Пользователь</cp:lastModifiedBy>
  <cp:revision>34</cp:revision>
  <dcterms:created xsi:type="dcterms:W3CDTF">2013-07-29T17:42:42Z</dcterms:created>
  <dcterms:modified xsi:type="dcterms:W3CDTF">2022-10-05T10:25:56Z</dcterms:modified>
</cp:coreProperties>
</file>