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85" r:id="rId3"/>
    <p:sldId id="288" r:id="rId4"/>
    <p:sldId id="276" r:id="rId5"/>
    <p:sldId id="299" r:id="rId6"/>
    <p:sldId id="296" r:id="rId7"/>
    <p:sldId id="294" r:id="rId8"/>
    <p:sldId id="293" r:id="rId9"/>
    <p:sldId id="295" r:id="rId10"/>
    <p:sldId id="290" r:id="rId11"/>
    <p:sldId id="297" r:id="rId12"/>
    <p:sldId id="29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59FA7-FEB1-487B-B178-A50AD9F5F9A3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0251-3181-4901-A613-1B353C370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C416C-26E4-4410-853B-E294B4FCF31D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D9B20-0960-4CF2-8321-60871649F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317B4-CE51-48A8-8D5D-2CE023222BDA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32396-330D-4FAE-AD6E-552CE5275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44C5E-68C6-4E3A-82C2-8E249CB5818A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D032-2E9A-474C-AFC9-5FE78B599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147AC-3A5C-49D3-A6DD-2E9232352A3D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F0929-40A4-4317-93C4-5F1ABEF0ED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4F589-AE95-49CC-B0B1-CB039D2C5C2C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C9BD-EAF5-4CE6-96B5-17D98E6A5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743C-389B-486B-9101-0FD025E4EAD5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79AE1-92A1-4B16-80FD-FCA18EC02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A7B41-872E-46B4-8677-BB0B7E74E889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E309E-FEEC-4CE4-92DE-F7E7B382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9424C-FAA2-4F24-96FF-DAA881967997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BD06B-9EEA-4D8B-A869-D1C7354D1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E5CB9-26AF-49EF-843B-20ACED113551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620AB-C5B7-4268-BF52-3E5AD3280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B6F0F-2458-4687-A7EF-9C07765C12D7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7C412-3D78-4651-96D1-5FC186C95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97FC45-1FAA-44B5-9BCA-0D59EBF8A1BF}" type="datetimeFigureOut">
              <a:rPr lang="ru-RU"/>
              <a:pPr>
                <a:defRPr/>
              </a:pPr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FCD014-0EDB-4E00-9128-1F5256297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4" r:id="rId2"/>
    <p:sldLayoutId id="2147483733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4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6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yandex.ru/lite/compose?to=doo_zolotoy_petushok_knl@samara.edu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Рисунок2"/>
          <p:cNvPicPr>
            <a:picLocks noChangeAspect="1" noChangeArrowheads="1"/>
          </p:cNvPicPr>
          <p:nvPr/>
        </p:nvPicPr>
        <p:blipFill>
          <a:blip r:embed="rId2"/>
          <a:srcRect l="1869" b="9195"/>
          <a:stretch>
            <a:fillRect/>
          </a:stretch>
        </p:blipFill>
        <p:spPr bwMode="auto">
          <a:xfrm>
            <a:off x="0" y="-315913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50825" y="19050"/>
            <a:ext cx="8785225" cy="6838950"/>
          </a:xfrm>
          <a:prstGeom prst="rect">
            <a:avLst/>
          </a:prstGeom>
          <a:noFill/>
          <a:ln/>
        </p:spPr>
        <p:txBody>
          <a:bodyPr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buFontTx/>
              <a:buNone/>
              <a:defRPr/>
            </a:pP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 fontAlgn="auto">
              <a:lnSpc>
                <a:spcPct val="120000"/>
              </a:lnSpc>
              <a:buFontTx/>
              <a:buNone/>
              <a:defRPr/>
            </a:pP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Региональное августовское совещание работников                        системы работников образования Самарской области</a:t>
            </a:r>
          </a:p>
          <a:p>
            <a:pPr algn="ctr" fontAlgn="auto">
              <a:lnSpc>
                <a:spcPct val="120000"/>
              </a:lnSpc>
              <a:defRPr/>
            </a:pP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Секция </a:t>
            </a:r>
            <a:r>
              <a:rPr lang="ru-RU" sz="2900" b="1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№1. </a:t>
            </a:r>
            <a:endParaRPr lang="ru-RU" sz="2900" b="1" i="1" dirty="0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 fontAlgn="auto">
              <a:lnSpc>
                <a:spcPct val="120000"/>
              </a:lnSpc>
              <a:defRPr/>
            </a:pP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Реализация </a:t>
            </a:r>
            <a:r>
              <a:rPr lang="ru-RU" sz="2900" b="1" i="1" dirty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национального проекта «Образование»: лучший опыт наставничества в системе дошкольного образования</a:t>
            </a:r>
          </a:p>
          <a:p>
            <a:pPr algn="ctr" fontAlgn="auto">
              <a:lnSpc>
                <a:spcPct val="120000"/>
              </a:lnSpc>
              <a:buFontTx/>
              <a:buNone/>
              <a:defRPr/>
            </a:pP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algn="ctr" fontAlgn="auto">
              <a:lnSpc>
                <a:spcPct val="120000"/>
              </a:lnSpc>
              <a:buFontTx/>
              <a:buNone/>
              <a:defRPr/>
            </a:pP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«Взаимодействие педагога – наставника и молодого воспитателя                           в организации режимных моментов младшей группы детского сада»</a:t>
            </a:r>
          </a:p>
          <a:p>
            <a:pPr algn="ctr" fontAlgn="auto">
              <a:lnSpc>
                <a:spcPct val="120000"/>
              </a:lnSpc>
              <a:buFontTx/>
              <a:buNone/>
              <a:defRPr/>
            </a:pPr>
            <a:endParaRPr lang="ru-RU" sz="2900" b="1" i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 fontAlgn="auto">
              <a:lnSpc>
                <a:spcPct val="120000"/>
              </a:lnSpc>
              <a:defRPr/>
            </a:pP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Яшина С.В.- воспитатель высшей квалификационной категории                        Левачева </a:t>
            </a:r>
            <a:r>
              <a:rPr lang="ru-RU" sz="2900" b="1" i="1" dirty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В.С. </a:t>
            </a: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- </a:t>
            </a: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заведующий. Почетный работник общего образования РФ, Заслуженный работник образования Самарской области</a:t>
            </a:r>
            <a:endParaRPr lang="ru-RU" sz="2900" b="1" i="1" dirty="0">
              <a:solidFill>
                <a:srgbClr val="FFFF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120000"/>
              </a:lnSpc>
              <a:defRPr/>
            </a:pPr>
            <a:r>
              <a:rPr lang="ru-RU" sz="2900" b="1" i="1" dirty="0" smtClean="0">
                <a:solidFill>
                  <a:srgbClr val="FFFF00"/>
                </a:solidFill>
                <a:latin typeface="Times New Roman" pitchFamily="18" charset="0"/>
                <a:cs typeface="Times New Roman" panose="02020603050405020304" pitchFamily="18" charset="0"/>
              </a:rPr>
              <a:t> СП ДС "Золотой петушок" ГБОУ Самарской области                                           средней общеобразовательной школы №2 п.г.т. Усть-Кинельский                                      городского округа Кинель Самарской</a:t>
            </a:r>
          </a:p>
          <a:p>
            <a:pPr algn="ctr" fontAlgn="auto">
              <a:lnSpc>
                <a:spcPct val="80000"/>
              </a:lnSpc>
              <a:buFontTx/>
              <a:buNone/>
              <a:defRPr/>
            </a:pP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 fontAlgn="auto">
              <a:lnSpc>
                <a:spcPct val="80000"/>
              </a:lnSpc>
              <a:buFontTx/>
              <a:buNone/>
              <a:defRPr/>
            </a:pPr>
            <a:endParaRPr lang="ru-RU" sz="2000" b="1" i="1" dirty="0" smtClean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  <a:p>
            <a:pPr algn="ctr" fontAlgn="auto">
              <a:lnSpc>
                <a:spcPct val="80000"/>
              </a:lnSpc>
              <a:buFontTx/>
              <a:buNone/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Arial" charset="0"/>
              </a:rPr>
              <a:t>Самара. 08.09. 2022г. 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639763"/>
            <a:ext cx="3517900" cy="5545137"/>
          </a:xfrm>
        </p:spPr>
      </p:pic>
      <p:pic>
        <p:nvPicPr>
          <p:cNvPr id="22530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620713"/>
            <a:ext cx="3960813" cy="5545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908050"/>
            <a:ext cx="25923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9613" y="3860800"/>
            <a:ext cx="278765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860800"/>
            <a:ext cx="2376487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395288" y="314325"/>
          <a:ext cx="2408237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Acrobat Document" r:id="rId6" imgW="7556400" imgH="10710000" progId="AcroExch.Document.7">
                  <p:embed/>
                </p:oleObj>
              </mc:Choice>
              <mc:Fallback>
                <p:oleObj name="Acrobat Document" r:id="rId6" imgW="7556400" imgH="10710000" progId="AcroExch.Document.7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14325"/>
                        <a:ext cx="2408237" cy="338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7" name="Рисунок 10"/>
          <p:cNvPicPr>
            <a:picLocks noChangeAspect="1"/>
          </p:cNvPicPr>
          <p:nvPr/>
        </p:nvPicPr>
        <p:blipFill>
          <a:blip r:embed="rId8"/>
          <a:srcRect l="10739" t="3194" r="21124" b="28137"/>
          <a:stretch>
            <a:fillRect/>
          </a:stretch>
        </p:blipFill>
        <p:spPr bwMode="auto">
          <a:xfrm>
            <a:off x="3241675" y="314325"/>
            <a:ext cx="27368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4" y="1052736"/>
            <a:ext cx="8568952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7950" y="2204865"/>
            <a:ext cx="8712200" cy="439278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sz="2400" dirty="0" smtClean="0"/>
              <a:t> 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ГБОУ СОШ №2   п.г.т.Усть-Кинельский: Плотников Юрий Алексеевич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 СП:  Левачева Вера Семеновна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446442, Самарская область, г. Кинель,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п.г.т.Усть-Кинельский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ул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Селекционная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18-А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Тел.факс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8(84663) 46-3-56                                               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8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8000" b="1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doo_zolotoy_petushok_knl@samara.edu.ru</a:t>
            </a:r>
            <a:r>
              <a:rPr lang="ru-RU" sz="8000" dirty="0" smtClean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petuschok.minobr63.ru </a:t>
            </a:r>
            <a:endParaRPr lang="en-US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20000"/>
              </a:lnSpc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petuschok.minobr63.ru </a:t>
            </a:r>
            <a:endParaRPr lang="en-US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80000"/>
              </a:lnSpc>
            </a:pPr>
            <a:endParaRPr lang="ru-RU" sz="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9"/>
            <a:ext cx="7992119" cy="2088232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endParaRPr lang="ru-RU" dirty="0" smtClean="0"/>
          </a:p>
          <a:p>
            <a:pPr marL="44450" indent="0" algn="ctr">
              <a:buFont typeface="Georgia" pitchFamily="18" charset="0"/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Цель наставника: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перевести подопечного   из состояния </a:t>
            </a:r>
            <a:r>
              <a:rPr lang="ru-RU" sz="2800" dirty="0" smtClean="0">
                <a:solidFill>
                  <a:srgbClr val="C00000"/>
                </a:solidFill>
              </a:rPr>
              <a:t>неосознанной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некомпетентности</a:t>
            </a:r>
            <a:r>
              <a:rPr lang="ru-RU" sz="2800" dirty="0" smtClean="0"/>
              <a:t> </a:t>
            </a:r>
          </a:p>
          <a:p>
            <a:pPr marL="44450" indent="0" algn="ctr">
              <a:buFont typeface="Georgia" pitchFamily="18" charset="0"/>
              <a:buNone/>
            </a:pPr>
            <a:r>
              <a:rPr lang="ru-RU" sz="2800" dirty="0" smtClean="0"/>
              <a:t>в состояние  </a:t>
            </a:r>
            <a:r>
              <a:rPr lang="ru-RU" sz="2800" dirty="0" smtClean="0">
                <a:solidFill>
                  <a:srgbClr val="C00000"/>
                </a:solidFill>
              </a:rPr>
              <a:t>неосознанной компетентности.</a:t>
            </a:r>
          </a:p>
          <a:p>
            <a:pPr marL="44450" indent="0" algn="ctr">
              <a:buFont typeface="Georgia" pitchFamily="18" charset="0"/>
              <a:buNone/>
            </a:pPr>
            <a:endParaRPr lang="ru-RU" sz="2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1"/>
            <a:ext cx="3672408" cy="42484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462" y="2348881"/>
            <a:ext cx="3476233" cy="42484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333375"/>
            <a:ext cx="8207375" cy="6191250"/>
          </a:xfrm>
        </p:spPr>
        <p:txBody>
          <a:bodyPr/>
          <a:lstStyle/>
          <a:p>
            <a:endParaRPr lang="ru-RU" b="1" smtClean="0">
              <a:solidFill>
                <a:srgbClr val="C00000"/>
              </a:solidFill>
            </a:endParaRPr>
          </a:p>
          <a:p>
            <a:r>
              <a:rPr lang="ru-RU" b="1" smtClean="0">
                <a:solidFill>
                  <a:srgbClr val="C00000"/>
                </a:solidFill>
              </a:rPr>
              <a:t>Неосознанная некомпетентность </a:t>
            </a:r>
            <a:r>
              <a:rPr lang="ru-RU" smtClean="0"/>
              <a:t>– начинающий педагог не знает, что он не знает.</a:t>
            </a:r>
            <a:br>
              <a:rPr lang="ru-RU" smtClean="0"/>
            </a:br>
            <a:endParaRPr lang="ru-RU" smtClean="0"/>
          </a:p>
          <a:p>
            <a:r>
              <a:rPr lang="ru-RU" b="1" smtClean="0">
                <a:solidFill>
                  <a:srgbClr val="C00000"/>
                </a:solidFill>
              </a:rPr>
              <a:t>Осознанная некомпетентнос</a:t>
            </a:r>
            <a:r>
              <a:rPr lang="ru-RU" smtClean="0">
                <a:solidFill>
                  <a:srgbClr val="C00000"/>
                </a:solidFill>
              </a:rPr>
              <a:t>ть </a:t>
            </a:r>
            <a:r>
              <a:rPr lang="ru-RU" smtClean="0"/>
              <a:t>– начинающий педагог знает, что он не знает и хочет узнать.</a:t>
            </a:r>
          </a:p>
          <a:p>
            <a:endParaRPr lang="ru-RU" b="1" smtClean="0"/>
          </a:p>
          <a:p>
            <a:r>
              <a:rPr lang="ru-RU" b="1" smtClean="0">
                <a:solidFill>
                  <a:srgbClr val="C00000"/>
                </a:solidFill>
              </a:rPr>
              <a:t>Осознанная компетентность </a:t>
            </a:r>
            <a:r>
              <a:rPr lang="ru-RU" b="1" smtClean="0"/>
              <a:t>– </a:t>
            </a:r>
            <a:r>
              <a:rPr lang="ru-RU" smtClean="0"/>
              <a:t>начинающий педагог</a:t>
            </a:r>
            <a:r>
              <a:rPr lang="en-US" smtClean="0"/>
              <a:t> </a:t>
            </a:r>
            <a:r>
              <a:rPr lang="ru-RU" smtClean="0"/>
              <a:t>знает, что он знает, но применение этих знаний постоянно контролируется и осознается.</a:t>
            </a:r>
          </a:p>
          <a:p>
            <a:endParaRPr lang="ru-RU" b="1" smtClean="0"/>
          </a:p>
          <a:p>
            <a:r>
              <a:rPr lang="ru-RU" b="1" smtClean="0">
                <a:solidFill>
                  <a:srgbClr val="C00000"/>
                </a:solidFill>
              </a:rPr>
              <a:t>Неосознанная компетентность </a:t>
            </a:r>
            <a:r>
              <a:rPr lang="ru-RU" smtClean="0"/>
              <a:t>– начинающий педагог знает и применяет свои знания автоматически, на уровне навыков</a:t>
            </a:r>
            <a:r>
              <a:rPr lang="ru-RU" sz="2000" smtClean="0"/>
              <a:t>.</a:t>
            </a:r>
          </a:p>
          <a:p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395288" y="1060450"/>
            <a:ext cx="7324725" cy="4881563"/>
          </a:xfrm>
        </p:spPr>
        <p:txBody>
          <a:bodyPr rtlCol="0"/>
          <a:lstStyle/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Страх взаимодействия с воспитанниками, их родителями;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Боязнь критики администрации и опытных коллег;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Постоянное волнение что-нибудь не успеть, забыть, упустить;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Страх собственной некомпетентности. </a:t>
            </a:r>
          </a:p>
          <a:p>
            <a:pPr marL="342900" indent="-342900" fontAlgn="auto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04624" y="188641"/>
            <a:ext cx="7175351" cy="864096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Что испытывает молодой педагог?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40960" cy="633670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60020"/>
            <a:ext cx="748883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rgbClr val="C00000"/>
                </a:solidFill>
              </a:rPr>
              <a:t>Компетентность наставника помогает</a:t>
            </a:r>
            <a:r>
              <a:rPr lang="ru-RU" sz="2800" dirty="0" smtClean="0"/>
              <a:t>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3000"/>
            <a:ext cx="7992888" cy="51863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Понять, что происходит с молодым воспитателем в данный момент:  испытывает затруднения в организации совместной деятельности воспитателя и детей в режимные моменты;</a:t>
            </a:r>
          </a:p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Четко сформулировать цель: научиться организовывать в режимных моментах совместную   деятельность воспитателя и детей, используя различные методы и приемы;</a:t>
            </a:r>
          </a:p>
          <a:p>
            <a:pPr marL="45720" indent="0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Проработать пошаговый план для достижения цели: спланировать совместную деятельность, которая отображает тематическую неделю календарного планирования: </a:t>
            </a:r>
            <a:r>
              <a:rPr lang="ru-RU" b="1" dirty="0">
                <a:solidFill>
                  <a:schemeClr val="tx1"/>
                </a:solidFill>
              </a:rPr>
              <a:t>подобрать комплекс утренней </a:t>
            </a:r>
            <a:r>
              <a:rPr lang="ru-RU" b="1" dirty="0" smtClean="0">
                <a:solidFill>
                  <a:schemeClr val="tx1"/>
                </a:solidFill>
              </a:rPr>
              <a:t>гимнастики, пальчиковой гимнастики, дидактические и подвижные игры, художественную литературу и т.д.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7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848872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«Забытый» всеми </a:t>
            </a:r>
            <a:r>
              <a:rPr lang="ru-RU" sz="2800" dirty="0" err="1" smtClean="0">
                <a:solidFill>
                  <a:srgbClr val="C00000"/>
                </a:solidFill>
              </a:rPr>
              <a:t>фланелеграф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052513"/>
            <a:ext cx="4319587" cy="5472112"/>
          </a:xfrm>
        </p:spPr>
      </p:pic>
      <p:pic>
        <p:nvPicPr>
          <p:cNvPr id="18435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052513"/>
            <a:ext cx="3960812" cy="547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352928" cy="57606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Игра «Колокольчик»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7809" r="10344" b="1370"/>
          <a:stretch>
            <a:fillRect/>
          </a:stretch>
        </p:blipFill>
        <p:spPr>
          <a:xfrm>
            <a:off x="323850" y="1341438"/>
            <a:ext cx="4176713" cy="5183187"/>
          </a:xfrm>
        </p:spPr>
      </p:pic>
      <p:pic>
        <p:nvPicPr>
          <p:cNvPr id="19459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341438"/>
            <a:ext cx="4392612" cy="51831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57606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Игра «Магнит»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482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79512" y="1052513"/>
            <a:ext cx="4535488" cy="5329237"/>
          </a:xfrm>
        </p:spPr>
      </p:pic>
      <p:pic>
        <p:nvPicPr>
          <p:cNvPr id="20483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052513"/>
            <a:ext cx="4032250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64807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Прием «Интрига»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1506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196975"/>
            <a:ext cx="4148138" cy="5491163"/>
          </a:xfrm>
        </p:spPr>
      </p:pic>
      <p:pic>
        <p:nvPicPr>
          <p:cNvPr id="21507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196975"/>
            <a:ext cx="4105275" cy="5418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686</TotalTime>
  <Words>263</Words>
  <Application>Microsoft Office PowerPoint</Application>
  <PresentationFormat>Экран (4:3)</PresentationFormat>
  <Paragraphs>58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Georgia</vt:lpstr>
      <vt:lpstr>Times New Roman</vt:lpstr>
      <vt:lpstr>Trebuchet MS</vt:lpstr>
      <vt:lpstr>Воздушный поток</vt:lpstr>
      <vt:lpstr>Acrobat Document</vt:lpstr>
      <vt:lpstr>Презентация PowerPoint</vt:lpstr>
      <vt:lpstr>Презентация PowerPoint</vt:lpstr>
      <vt:lpstr>Презентация PowerPoint</vt:lpstr>
      <vt:lpstr>Что испытывает молодой педагог?</vt:lpstr>
      <vt:lpstr>Компетентность наставника помогает: </vt:lpstr>
      <vt:lpstr>«Забытый» всеми фланелеграф</vt:lpstr>
      <vt:lpstr>Игра «Колокольчик»</vt:lpstr>
      <vt:lpstr>Игра «Магнит»</vt:lpstr>
      <vt:lpstr>Прием «Интрига»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 песни  </dc:title>
  <dc:creator>Пользователь</dc:creator>
  <cp:lastModifiedBy>Пользователь</cp:lastModifiedBy>
  <cp:revision>73</cp:revision>
  <dcterms:created xsi:type="dcterms:W3CDTF">2016-12-04T18:20:04Z</dcterms:created>
  <dcterms:modified xsi:type="dcterms:W3CDTF">2022-09-05T07:20:35Z</dcterms:modified>
</cp:coreProperties>
</file>